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256" r:id="rId2"/>
    <p:sldId id="258" r:id="rId3"/>
    <p:sldId id="259" r:id="rId4"/>
    <p:sldId id="260" r:id="rId5"/>
    <p:sldId id="263" r:id="rId6"/>
    <p:sldId id="261" r:id="rId7"/>
    <p:sldId id="262" r:id="rId8"/>
    <p:sldId id="264" r:id="rId9"/>
    <p:sldId id="265" r:id="rId10"/>
    <p:sldId id="266" r:id="rId11"/>
    <p:sldId id="267" r:id="rId12"/>
    <p:sldId id="271" r:id="rId13"/>
    <p:sldId id="273" r:id="rId14"/>
    <p:sldId id="270" r:id="rId15"/>
    <p:sldId id="274" r:id="rId16"/>
    <p:sldId id="269" r:id="rId17"/>
    <p:sldId id="275" r:id="rId18"/>
    <p:sldId id="272" r:id="rId19"/>
    <p:sldId id="268" r:id="rId2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81734" autoAdjust="0"/>
  </p:normalViewPr>
  <p:slideViewPr>
    <p:cSldViewPr snapToGrid="0">
      <p:cViewPr>
        <p:scale>
          <a:sx n="125" d="100"/>
          <a:sy n="125" d="100"/>
        </p:scale>
        <p:origin x="138"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1B8D86-3AB4-41FD-96A7-330C1FE0148F}" type="datetimeFigureOut">
              <a:rPr lang="fr-FR" smtClean="0"/>
              <a:t>20/01/2021</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7B0AAB-4CEA-40AB-BE96-D1B49CAF5F5A}" type="slidenum">
              <a:rPr lang="fr-FR" smtClean="0"/>
              <a:t>‹N°›</a:t>
            </a:fld>
            <a:endParaRPr lang="fr-FR"/>
          </a:p>
        </p:txBody>
      </p:sp>
    </p:spTree>
    <p:extLst>
      <p:ext uri="{BB962C8B-B14F-4D97-AF65-F5344CB8AC3E}">
        <p14:creationId xmlns:p14="http://schemas.microsoft.com/office/powerpoint/2010/main" val="34062353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Bonjour,</a:t>
            </a:r>
          </a:p>
          <a:p>
            <a:r>
              <a:rPr lang="fr-FR" dirty="0"/>
              <a:t>Question quand vous voulez</a:t>
            </a:r>
          </a:p>
          <a:p>
            <a:endParaRPr lang="fr-FR" dirty="0"/>
          </a:p>
          <a:p>
            <a:r>
              <a:rPr lang="fr-FR" dirty="0"/>
              <a:t>CALME, RESPIRE !!</a:t>
            </a:r>
          </a:p>
          <a:p>
            <a:r>
              <a:rPr lang="fr-FR" dirty="0"/>
              <a:t>Bloc note OK avec stylo ?</a:t>
            </a:r>
          </a:p>
          <a:p>
            <a:r>
              <a:rPr lang="fr-FR" dirty="0"/>
              <a:t>Utilise le pointeur laser si besoin</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a:t>
            </a:fld>
            <a:endParaRPr lang="fr-FR"/>
          </a:p>
        </p:txBody>
      </p:sp>
    </p:spTree>
    <p:extLst>
      <p:ext uri="{BB962C8B-B14F-4D97-AF65-F5344CB8AC3E}">
        <p14:creationId xmlns:p14="http://schemas.microsoft.com/office/powerpoint/2010/main" val="34764495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Ecran défini et fixe</a:t>
            </a:r>
          </a:p>
          <a:p>
            <a:endParaRPr lang="fr-FR" dirty="0"/>
          </a:p>
          <a:p>
            <a:r>
              <a:rPr lang="fr-FR" dirty="0"/>
              <a:t>Rappeler que faille trouvée en faisant ceci et en regardant le </a:t>
            </a:r>
            <a:r>
              <a:rPr lang="fr-FR" dirty="0" err="1"/>
              <a:t>controleur</a:t>
            </a:r>
            <a:endParaRPr lang="fr-FR" dirty="0"/>
          </a:p>
          <a:p>
            <a:endParaRPr lang="fr-FR" dirty="0"/>
          </a:p>
          <a:p>
            <a:r>
              <a:rPr lang="fr-FR" dirty="0"/>
              <a:t>Ancienne version moche &gt; bandeau en haut et clavier toujours visible avec validation immédiate</a:t>
            </a:r>
          </a:p>
          <a:p>
            <a:r>
              <a:rPr lang="fr-FR" dirty="0"/>
              <a:t>Ici plus jolie avec plus d’affichage, prévu pour évolution avec les photos</a:t>
            </a:r>
          </a:p>
          <a:p>
            <a:r>
              <a:rPr lang="fr-FR" dirty="0"/>
              <a:t>Sur la droite c’est ce qui est affiché sur la tv (</a:t>
            </a:r>
            <a:r>
              <a:rPr lang="fr-FR" dirty="0" err="1"/>
              <a:t>iframe</a:t>
            </a:r>
            <a:r>
              <a:rPr lang="fr-FR" dirty="0"/>
              <a:t>) et donc changera selon ce qui sera affiché (prévu pub pour évènement à venir)</a:t>
            </a:r>
          </a:p>
          <a:p>
            <a:r>
              <a:rPr lang="fr-FR" dirty="0"/>
              <a:t>Date et heure codée mais non mis en prod à ce jour</a:t>
            </a:r>
          </a:p>
          <a:p>
            <a:r>
              <a:rPr lang="fr-FR" dirty="0"/>
              <a:t>Animation des volet et bouton retour</a:t>
            </a:r>
          </a:p>
          <a:p>
            <a:r>
              <a:rPr lang="fr-FR" dirty="0" err="1"/>
              <a:t>Blur</a:t>
            </a:r>
            <a:r>
              <a:rPr lang="fr-FR" dirty="0"/>
              <a:t> prévu mais capacité de la tablette dépassées</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10</a:t>
            </a:fld>
            <a:endParaRPr lang="fr-FR"/>
          </a:p>
        </p:txBody>
      </p:sp>
    </p:spTree>
    <p:extLst>
      <p:ext uri="{BB962C8B-B14F-4D97-AF65-F5344CB8AC3E}">
        <p14:creationId xmlns:p14="http://schemas.microsoft.com/office/powerpoint/2010/main" val="2705350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Contrôleur en PHP qui envoi les information à la vue qui est en .</a:t>
            </a:r>
            <a:r>
              <a:rPr lang="fr-FR" dirty="0" err="1"/>
              <a:t>twig</a:t>
            </a:r>
            <a:endParaRPr lang="fr-FR" dirty="0"/>
          </a:p>
          <a:p>
            <a:r>
              <a:rPr lang="fr-FR" dirty="0"/>
              <a:t>Ici on voit la boucle for qui va afficher une carte sélectionnable par user</a:t>
            </a:r>
          </a:p>
          <a:p>
            <a:endParaRPr lang="fr-FR" dirty="0"/>
          </a:p>
          <a:p>
            <a:r>
              <a:rPr lang="fr-FR" dirty="0"/>
              <a:t>CSS : pour tout l’</a:t>
            </a:r>
            <a:r>
              <a:rPr lang="fr-FR" dirty="0" err="1"/>
              <a:t>ecran</a:t>
            </a:r>
            <a:r>
              <a:rPr lang="fr-FR" dirty="0"/>
              <a:t> puis pour le formulaire qui est inclus dans la 1</a:t>
            </a:r>
            <a:r>
              <a:rPr lang="fr-FR" baseline="30000" dirty="0"/>
              <a:t>er</a:t>
            </a:r>
            <a:r>
              <a:rPr lang="fr-FR" dirty="0"/>
              <a:t> box mais a le même format puis la partie avec le pavé tactile qui entre et sort avec le JS</a:t>
            </a:r>
          </a:p>
          <a:p>
            <a:endParaRPr lang="fr-FR" dirty="0"/>
          </a:p>
          <a:p>
            <a:r>
              <a:rPr lang="fr-FR" dirty="0"/>
              <a:t>JS : fonction pour faire apparaitre le pavé en cliquant sur n’importe quelle carte + fonction pour faire rentre le pavé tactile en cliquant sur le bouton</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11</a:t>
            </a:fld>
            <a:endParaRPr lang="fr-FR"/>
          </a:p>
        </p:txBody>
      </p:sp>
    </p:spTree>
    <p:extLst>
      <p:ext uri="{BB962C8B-B14F-4D97-AF65-F5344CB8AC3E}">
        <p14:creationId xmlns:p14="http://schemas.microsoft.com/office/powerpoint/2010/main" val="11137111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Demande + mail + écran spécifique avec </a:t>
            </a:r>
            <a:r>
              <a:rPr lang="fr-FR" dirty="0" err="1"/>
              <a:t>token</a:t>
            </a:r>
            <a:r>
              <a:rPr lang="fr-FR" dirty="0"/>
              <a:t> personnel lié à l’utilisateur</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13</a:t>
            </a:fld>
            <a:endParaRPr lang="fr-FR"/>
          </a:p>
        </p:txBody>
      </p:sp>
    </p:spTree>
    <p:extLst>
      <p:ext uri="{BB962C8B-B14F-4D97-AF65-F5344CB8AC3E}">
        <p14:creationId xmlns:p14="http://schemas.microsoft.com/office/powerpoint/2010/main" val="20265799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Codé commenté au début et dedans</a:t>
            </a:r>
          </a:p>
          <a:p>
            <a:endParaRPr lang="fr-FR" dirty="0"/>
          </a:p>
          <a:p>
            <a:r>
              <a:rPr lang="fr-FR" dirty="0"/>
              <a:t>Précision niveau sécu : le message d’information n’indique pas si rejet et la raison de celui-ci car sinon indice donnée au hacker</a:t>
            </a:r>
          </a:p>
          <a:p>
            <a:endParaRPr lang="fr-FR" dirty="0"/>
          </a:p>
          <a:p>
            <a:r>
              <a:rPr lang="fr-FR" dirty="0"/>
              <a:t>Le SMS est aussi un moyen de sécurité car il informe le vrai utilisateur</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14</a:t>
            </a:fld>
            <a:endParaRPr lang="fr-FR"/>
          </a:p>
        </p:txBody>
      </p:sp>
    </p:spTree>
    <p:extLst>
      <p:ext uri="{BB962C8B-B14F-4D97-AF65-F5344CB8AC3E}">
        <p14:creationId xmlns:p14="http://schemas.microsoft.com/office/powerpoint/2010/main" val="32548951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la session en cours &gt; l’utilisateur peut changer lui-même son </a:t>
            </a:r>
            <a:r>
              <a:rPr lang="fr-FR" dirty="0" err="1"/>
              <a:t>mdp</a:t>
            </a:r>
            <a:r>
              <a:rPr lang="fr-FR" dirty="0"/>
              <a:t> dans son espace privé donc si une session est en cours c’est qu’il est connecté donc on bloque le changement car risque que ce ne soit pas l’user</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15</a:t>
            </a:fld>
            <a:endParaRPr lang="fr-FR"/>
          </a:p>
        </p:txBody>
      </p:sp>
    </p:spTree>
    <p:extLst>
      <p:ext uri="{BB962C8B-B14F-4D97-AF65-F5344CB8AC3E}">
        <p14:creationId xmlns:p14="http://schemas.microsoft.com/office/powerpoint/2010/main" val="16680597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Var_dump</a:t>
            </a:r>
            <a:r>
              <a:rPr lang="fr-FR" dirty="0"/>
              <a:t>, console.log… utilisation en cours de développement pour vérifier mes variable et leur contenus</a:t>
            </a:r>
          </a:p>
          <a:p>
            <a:endParaRPr lang="fr-FR" dirty="0"/>
          </a:p>
          <a:p>
            <a:r>
              <a:rPr lang="fr-FR" dirty="0"/>
              <a:t>Test unitaire, réalisées pour différentes vérifications mais après création de la fonctionne</a:t>
            </a:r>
          </a:p>
          <a:p>
            <a:r>
              <a:rPr lang="fr-FR" dirty="0"/>
              <a:t>J’ai pu « régler » une fonction de calcul de temps à la seconde mais qui passait à la minute au bout de 61 secondes ….</a:t>
            </a:r>
          </a:p>
          <a:p>
            <a:endParaRPr lang="fr-FR" dirty="0"/>
          </a:p>
          <a:p>
            <a:r>
              <a:rPr lang="fr-FR" dirty="0"/>
              <a:t>Créer un contrainte qui s’appel « unique » et qui permet, quand mise dans un champs de formulaire d’aller vérifier si l’information indiquée existe ou pas dans la BDD et si oui, alors on l’accepte sinon refus et message de d’erreur</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Test Driven </a:t>
            </a:r>
            <a:r>
              <a:rPr lang="fr-FR" dirty="0" err="1"/>
              <a:t>Development</a:t>
            </a:r>
            <a:r>
              <a:rPr lang="fr-FR" dirty="0"/>
              <a:t>  avec </a:t>
            </a:r>
            <a:r>
              <a:rPr lang="fr-FR" dirty="0" err="1"/>
              <a:t>PHPUnit</a:t>
            </a:r>
            <a:endParaRPr lang="fr-FR" dirty="0"/>
          </a:p>
          <a:p>
            <a:endParaRPr lang="fr-FR" dirty="0"/>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16</a:t>
            </a:fld>
            <a:endParaRPr lang="fr-FR"/>
          </a:p>
        </p:txBody>
      </p:sp>
    </p:spTree>
    <p:extLst>
      <p:ext uri="{BB962C8B-B14F-4D97-AF65-F5344CB8AC3E}">
        <p14:creationId xmlns:p14="http://schemas.microsoft.com/office/powerpoint/2010/main" val="18710291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1</a:t>
            </a:r>
            <a:r>
              <a:rPr lang="fr-FR" baseline="30000" dirty="0"/>
              <a:t>er</a:t>
            </a:r>
            <a:r>
              <a:rPr lang="fr-FR" dirty="0"/>
              <a:t> test, écris avant de faire la contrainte et la méthode permet de faire le tableau comme un des paramètre de la contrainte</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17</a:t>
            </a:fld>
            <a:endParaRPr lang="fr-FR"/>
          </a:p>
        </p:txBody>
      </p:sp>
    </p:spTree>
    <p:extLst>
      <p:ext uri="{BB962C8B-B14F-4D97-AF65-F5344CB8AC3E}">
        <p14:creationId xmlns:p14="http://schemas.microsoft.com/office/powerpoint/2010/main" val="34201799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Pro : mise en pratique, apprentissage méthode et technique, logique</a:t>
            </a:r>
          </a:p>
          <a:p>
            <a:r>
              <a:rPr lang="fr-FR" dirty="0"/>
              <a:t>Perso : maitre de stage, toujours en contact et </a:t>
            </a:r>
          </a:p>
          <a:p>
            <a:endParaRPr lang="fr-FR" dirty="0"/>
          </a:p>
          <a:p>
            <a:r>
              <a:rPr lang="fr-FR" dirty="0"/>
              <a:t>Surement continuer à développer le projet FLORA en collaboration pour continuer </a:t>
            </a:r>
            <a:r>
              <a:rPr lang="fr-FR"/>
              <a:t>à apprendre</a:t>
            </a:r>
            <a:endParaRPr lang="fr-FR" dirty="0"/>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18</a:t>
            </a:fld>
            <a:endParaRPr lang="fr-FR"/>
          </a:p>
        </p:txBody>
      </p:sp>
    </p:spTree>
    <p:extLst>
      <p:ext uri="{BB962C8B-B14F-4D97-AF65-F5344CB8AC3E}">
        <p14:creationId xmlns:p14="http://schemas.microsoft.com/office/powerpoint/2010/main" val="19596989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Merci pour votre attention et je suis à votre écoute pour répondre à vos questions</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19</a:t>
            </a:fld>
            <a:endParaRPr lang="fr-FR"/>
          </a:p>
        </p:txBody>
      </p:sp>
    </p:spTree>
    <p:extLst>
      <p:ext uri="{BB962C8B-B14F-4D97-AF65-F5344CB8AC3E}">
        <p14:creationId xmlns:p14="http://schemas.microsoft.com/office/powerpoint/2010/main" val="4071622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Situé u centre de Moulins (Allier), réouverture rapide suite confinement, quelques jour en autonomie télétravail sinon ensemble au coworking</a:t>
            </a:r>
          </a:p>
          <a:p>
            <a:endParaRPr lang="fr-FR" dirty="0"/>
          </a:p>
          <a:p>
            <a:r>
              <a:rPr lang="fr-FR" dirty="0"/>
              <a:t>Julien, apprendre.co, excellent accueil, passionné de code</a:t>
            </a:r>
          </a:p>
          <a:p>
            <a:endParaRPr lang="fr-FR" dirty="0"/>
          </a:p>
          <a:p>
            <a:r>
              <a:rPr lang="fr-FR" dirty="0"/>
              <a:t>Admin du site mais juste membre de l’association</a:t>
            </a:r>
          </a:p>
          <a:p>
            <a:endParaRPr lang="fr-FR" dirty="0"/>
          </a:p>
          <a:p>
            <a:r>
              <a:rPr lang="fr-FR" dirty="0"/>
              <a:t>FLORA a été conçu comme outils pour la gestion libre des activité </a:t>
            </a:r>
            <a:r>
              <a:rPr lang="fr-FR" dirty="0" err="1"/>
              <a:t>FabLab</a:t>
            </a:r>
            <a:r>
              <a:rPr lang="fr-FR" dirty="0"/>
              <a:t>, coworking, incubateur </a:t>
            </a:r>
            <a:r>
              <a:rPr lang="fr-FR" dirty="0" err="1"/>
              <a:t>etc</a:t>
            </a:r>
            <a:endParaRPr lang="fr-FR" dirty="0"/>
          </a:p>
          <a:p>
            <a:r>
              <a:rPr lang="fr-FR" dirty="0"/>
              <a:t>FLORA créé pour s’adapter à chaque utilisation et donc un cœur utilisable pour chaque développement d’appli</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c’est un projet évolutif et en « open source » avec une architecture similaire à celle de Symfony mais accessible à des développeurs débutants et à des stagiaires.</a:t>
            </a:r>
          </a:p>
          <a:p>
            <a:endParaRPr lang="fr-FR" dirty="0"/>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2</a:t>
            </a:fld>
            <a:endParaRPr lang="fr-FR"/>
          </a:p>
        </p:txBody>
      </p:sp>
    </p:spTree>
    <p:extLst>
      <p:ext uri="{BB962C8B-B14F-4D97-AF65-F5344CB8AC3E}">
        <p14:creationId xmlns:p14="http://schemas.microsoft.com/office/powerpoint/2010/main" val="2481883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FLORA existe déjà et fonctionne mais il y a des fonctionnalités inexistantes (</a:t>
            </a:r>
            <a:r>
              <a:rPr lang="fr-FR" dirty="0" err="1"/>
              <a:t>mdp</a:t>
            </a:r>
            <a:r>
              <a:rPr lang="fr-FR" dirty="0"/>
              <a:t> oublié) ou des évolutions à faire en matière de législation RGPD, sécurité, accessibilité si besoin</a:t>
            </a:r>
          </a:p>
          <a:p>
            <a:r>
              <a:rPr lang="fr-FR" dirty="0"/>
              <a:t>Pour RGPD, pas de bandeau car Julien n’en veut pas donc aucuns cookies sauf la session (réduit au minimum)</a:t>
            </a:r>
          </a:p>
          <a:p>
            <a:endParaRPr lang="fr-FR" dirty="0"/>
          </a:p>
          <a:p>
            <a:r>
              <a:rPr lang="fr-FR" dirty="0"/>
              <a:t>Desktop, tablette , Tv ( mais pas eu le temps de toucher à la TV)</a:t>
            </a:r>
          </a:p>
          <a:p>
            <a:r>
              <a:rPr lang="fr-FR" dirty="0"/>
              <a:t>HTML et CSS (du SASS un peu mais pas touché car maitre stage voulait voir ce que je faisait en code pur sans </a:t>
            </a:r>
            <a:r>
              <a:rPr lang="fr-FR" dirty="0" err="1"/>
              <a:t>framework</a:t>
            </a:r>
            <a:r>
              <a:rPr lang="fr-FR" dirty="0"/>
              <a:t> ou autre</a:t>
            </a:r>
          </a:p>
          <a:p>
            <a:r>
              <a:rPr lang="fr-FR" dirty="0"/>
              <a:t>D’ailleurs PHP natif sans </a:t>
            </a:r>
            <a:r>
              <a:rPr lang="fr-FR" dirty="0" err="1"/>
              <a:t>frameworks</a:t>
            </a:r>
            <a:r>
              <a:rPr lang="fr-FR" dirty="0"/>
              <a:t> en POO et MVC</a:t>
            </a:r>
          </a:p>
          <a:p>
            <a:endParaRPr lang="fr-FR" dirty="0"/>
          </a:p>
          <a:p>
            <a:r>
              <a:rPr lang="fr-FR" dirty="0"/>
              <a:t>Plusieurs formation en parallèle &gt; OWASP, accessibilité (en cours), AGILE &gt;&gt;&gt;&gt; enchainement</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3</a:t>
            </a:fld>
            <a:endParaRPr lang="fr-FR"/>
          </a:p>
        </p:txBody>
      </p:sp>
    </p:spTree>
    <p:extLst>
      <p:ext uri="{BB962C8B-B14F-4D97-AF65-F5344CB8AC3E}">
        <p14:creationId xmlns:p14="http://schemas.microsoft.com/office/powerpoint/2010/main" val="42267983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Formation AGILE sur OC, tableau avec TRELLO, réunion avec établissement de </a:t>
            </a:r>
            <a:r>
              <a:rPr lang="fr-FR" dirty="0" err="1"/>
              <a:t>users</a:t>
            </a:r>
            <a:r>
              <a:rPr lang="fr-FR" dirty="0"/>
              <a:t> </a:t>
            </a:r>
            <a:r>
              <a:rPr lang="fr-FR" dirty="0" err="1"/>
              <a:t>storyes</a:t>
            </a:r>
            <a:r>
              <a:rPr lang="fr-FR" dirty="0"/>
              <a:t>, </a:t>
            </a:r>
            <a:r>
              <a:rPr lang="fr-FR" dirty="0" err="1"/>
              <a:t>backlog</a:t>
            </a:r>
            <a:r>
              <a:rPr lang="fr-FR" dirty="0"/>
              <a:t>, To DO, WIP, tests croisés, </a:t>
            </a:r>
            <a:r>
              <a:rPr lang="fr-FR" dirty="0" err="1"/>
              <a:t>Done</a:t>
            </a:r>
            <a:r>
              <a:rPr lang="fr-FR" dirty="0"/>
              <a:t> !</a:t>
            </a:r>
          </a:p>
          <a:p>
            <a:endParaRPr lang="fr-FR" dirty="0"/>
          </a:p>
          <a:p>
            <a:r>
              <a:rPr lang="fr-FR" dirty="0"/>
              <a:t>DOCKER, environnement stable et identique entre serveur, mac et </a:t>
            </a:r>
            <a:r>
              <a:rPr lang="fr-FR" dirty="0" err="1"/>
              <a:t>windows</a:t>
            </a:r>
            <a:r>
              <a:rPr lang="fr-FR" dirty="0"/>
              <a:t> &gt; image des container, et docker compose pour tout lancer en même temps avec </a:t>
            </a:r>
            <a:r>
              <a:rPr lang="fr-FR" dirty="0" err="1"/>
              <a:t>Mailcatcher</a:t>
            </a:r>
            <a:endParaRPr lang="fr-FR" dirty="0"/>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GitHub, « menace » de Julien avec ses étudiants, branches différentes, merge à blanc (</a:t>
            </a:r>
            <a:r>
              <a:rPr lang="en-GB"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git merge --no-commit --no-ff &lt;branch-name&gt;</a:t>
            </a:r>
            <a:r>
              <a:rPr lang="fr-FR"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BDD gérée avec PHINX (migration et évolution de la BDD), &gt; BDD déjà existante et non touchées</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4</a:t>
            </a:fld>
            <a:endParaRPr lang="fr-FR"/>
          </a:p>
        </p:txBody>
      </p:sp>
    </p:spTree>
    <p:extLst>
      <p:ext uri="{BB962C8B-B14F-4D97-AF65-F5344CB8AC3E}">
        <p14:creationId xmlns:p14="http://schemas.microsoft.com/office/powerpoint/2010/main" val="35685129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Julien formateur et soucieux sécurité et contrôle données</a:t>
            </a:r>
          </a:p>
          <a:p>
            <a:r>
              <a:rPr lang="fr-FR" dirty="0" err="1"/>
              <a:t>securityControleur</a:t>
            </a:r>
            <a:r>
              <a:rPr lang="fr-FR" dirty="0"/>
              <a:t>, </a:t>
            </a:r>
            <a:r>
              <a:rPr lang="fr-FR" dirty="0" err="1"/>
              <a:t>formControlleur</a:t>
            </a:r>
            <a:r>
              <a:rPr lang="fr-FR" dirty="0"/>
              <a:t> &gt; contrôleur déjà créé afin d’assurer la gestion des données et leurs sécurisation (</a:t>
            </a:r>
            <a:r>
              <a:rPr lang="fr-FR" dirty="0" err="1"/>
              <a:t>htlmspécialchar</a:t>
            </a:r>
            <a:r>
              <a:rPr lang="fr-FR" dirty="0"/>
              <a:t>, requête préparée </a:t>
            </a:r>
            <a:r>
              <a:rPr lang="fr-FR" dirty="0" err="1"/>
              <a:t>etc</a:t>
            </a:r>
            <a:r>
              <a:rPr lang="fr-FR" dirty="0"/>
              <a:t> ..)</a:t>
            </a:r>
          </a:p>
          <a:p>
            <a:endParaRPr lang="fr-FR" dirty="0"/>
          </a:p>
          <a:p>
            <a:r>
              <a:rPr lang="fr-FR" dirty="0"/>
              <a:t>Essentiellement sur LinkedIn &gt; ANSSI, CNIL et The Cyber Security Hub</a:t>
            </a:r>
          </a:p>
          <a:p>
            <a:r>
              <a:rPr lang="fr-FR" dirty="0"/>
              <a:t>Formation OC sur l’OWASP (déjà parlé)</a:t>
            </a:r>
          </a:p>
          <a:p>
            <a:endParaRPr lang="fr-FR" dirty="0"/>
          </a:p>
          <a:p>
            <a:r>
              <a:rPr lang="fr-FR" dirty="0"/>
              <a:t>Dans le cadre de la refonte visuelle de la tablette tactile, j’ai regardé le contrôleur et son fonctionnement et là interrogation et surprise de voir que se loger à la tablette ouvrait une session de l’user or tablette accessible partout ..donc danger brute force ! &gt;&gt; suppression de la partie du contrôleur et MAJ du site immédiate</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5</a:t>
            </a:fld>
            <a:endParaRPr lang="fr-FR"/>
          </a:p>
        </p:txBody>
      </p:sp>
    </p:spTree>
    <p:extLst>
      <p:ext uri="{BB962C8B-B14F-4D97-AF65-F5344CB8AC3E}">
        <p14:creationId xmlns:p14="http://schemas.microsoft.com/office/powerpoint/2010/main" val="1579460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Pas de BDD ici car déjà toute faite et pas eu le temps de l’amélioré</a:t>
            </a:r>
          </a:p>
          <a:p>
            <a:endParaRPr lang="fr-FR" dirty="0"/>
          </a:p>
          <a:p>
            <a:r>
              <a:rPr lang="fr-FR" dirty="0"/>
              <a:t>Prévue de un système de « nouveau message » avec badge d’information sur la messagerie mais plus tard quand je vais poursuivre le projet (indiqué que je vais continuer le dev avec Ju)</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6</a:t>
            </a:fld>
            <a:endParaRPr lang="fr-FR"/>
          </a:p>
        </p:txBody>
      </p:sp>
    </p:spTree>
    <p:extLst>
      <p:ext uri="{BB962C8B-B14F-4D97-AF65-F5344CB8AC3E}">
        <p14:creationId xmlns:p14="http://schemas.microsoft.com/office/powerpoint/2010/main" val="36111155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Faire voir le site comment s’est actuellement</a:t>
            </a:r>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Lancer FIGMA pour le maquettage et faire voir tout le cheminement de création de facture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Echanges et tests avec utilisateurs pour avoir avis et retours</a:t>
            </a:r>
          </a:p>
          <a:p>
            <a:endParaRPr lang="fr-FR" dirty="0"/>
          </a:p>
          <a:p>
            <a:r>
              <a:rPr lang="fr-FR" dirty="0"/>
              <a:t>Julien en a profiter pour s’y mettre aussi</a:t>
            </a:r>
          </a:p>
          <a:p>
            <a:r>
              <a:rPr lang="fr-FR" dirty="0"/>
              <a:t>Blague avec le café car café gratuit et forte consommation par Julien</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7</a:t>
            </a:fld>
            <a:endParaRPr lang="fr-FR"/>
          </a:p>
        </p:txBody>
      </p:sp>
    </p:spTree>
    <p:extLst>
      <p:ext uri="{BB962C8B-B14F-4D97-AF65-F5344CB8AC3E}">
        <p14:creationId xmlns:p14="http://schemas.microsoft.com/office/powerpoint/2010/main" val="25930147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Montrer le site officiel du coworking</a:t>
            </a:r>
          </a:p>
          <a:p>
            <a:endParaRPr lang="fr-FR" dirty="0"/>
          </a:p>
          <a:p>
            <a:r>
              <a:rPr lang="fr-FR" dirty="0"/>
              <a:t>Lien vers ancres, liens extérieurs &gt; accessibilité, bouton qui remonte la page</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Accessibilité sur les liens et faire voir les textes qui s’affichent dans les bulles pour indiquer où mène le lien surtout si sort du site</a:t>
            </a:r>
          </a:p>
          <a:p>
            <a:endParaRPr lang="fr-FR" dirty="0"/>
          </a:p>
          <a:p>
            <a:r>
              <a:rPr lang="fr-FR" dirty="0"/>
              <a:t>Le site était déjà responsive donc il fallait que ca s’intègre parfaitement</a:t>
            </a:r>
          </a:p>
          <a:p>
            <a:endParaRPr lang="fr-FR" dirty="0"/>
          </a:p>
          <a:p>
            <a:r>
              <a:rPr lang="fr-FR" dirty="0"/>
              <a:t>Utilisation du </a:t>
            </a:r>
            <a:r>
              <a:rPr lang="fr-FR" dirty="0" err="1"/>
              <a:t>twig</a:t>
            </a:r>
            <a:r>
              <a:rPr lang="fr-FR" dirty="0"/>
              <a:t> / pas de bibliothèque CSS style Bootstrap / </a:t>
            </a:r>
            <a:r>
              <a:rPr lang="fr-FR" dirty="0" err="1"/>
              <a:t>flexbox</a:t>
            </a:r>
            <a:r>
              <a:rPr lang="fr-FR" dirty="0"/>
              <a:t> et quelques média </a:t>
            </a:r>
            <a:r>
              <a:rPr lang="fr-FR" dirty="0" err="1"/>
              <a:t>queries</a:t>
            </a:r>
            <a:endParaRPr lang="fr-FR" dirty="0"/>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Carte avec JS pour la fenêtre &gt;&gt; enchainement</a:t>
            </a:r>
          </a:p>
          <a:p>
            <a:endParaRPr lang="fr-FR" dirty="0"/>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8</a:t>
            </a:fld>
            <a:endParaRPr lang="fr-FR"/>
          </a:p>
        </p:txBody>
      </p:sp>
    </p:spTree>
    <p:extLst>
      <p:ext uri="{BB962C8B-B14F-4D97-AF65-F5344CB8AC3E}">
        <p14:creationId xmlns:p14="http://schemas.microsoft.com/office/powerpoint/2010/main" val="61636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Montrer le site officiel du coworking</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err="1"/>
              <a:t>OpenStreetMap</a:t>
            </a:r>
            <a:r>
              <a:rPr lang="fr-FR" dirty="0"/>
              <a:t> car gratuit et code déjà prêt en </a:t>
            </a:r>
            <a:r>
              <a:rPr lang="fr-FR" dirty="0" err="1"/>
              <a:t>iframe</a:t>
            </a:r>
            <a:r>
              <a:rPr lang="fr-FR" dirty="0"/>
              <a:t> mais bug avec chrome (test sur multi navigateur)</a:t>
            </a:r>
          </a:p>
          <a:p>
            <a:endParaRPr lang="fr-FR" dirty="0"/>
          </a:p>
          <a:p>
            <a:r>
              <a:rPr lang="fr-FR" dirty="0" err="1"/>
              <a:t>iframe</a:t>
            </a:r>
            <a:r>
              <a:rPr lang="fr-FR" dirty="0"/>
              <a:t> vers </a:t>
            </a:r>
            <a:r>
              <a:rPr lang="fr-FR" dirty="0" err="1"/>
              <a:t>object</a:t>
            </a:r>
            <a:r>
              <a:rPr lang="fr-FR" dirty="0"/>
              <a:t> &gt; site de recherche en anglais car problème de zoom de départ</a:t>
            </a:r>
          </a:p>
          <a:p>
            <a:r>
              <a:rPr lang="fr-FR" dirty="0"/>
              <a:t>Réponse sur le forum anglophone d’</a:t>
            </a:r>
            <a:r>
              <a:rPr lang="fr-FR" dirty="0" err="1"/>
              <a:t>OpenStreetMap</a:t>
            </a:r>
            <a:r>
              <a:rPr lang="fr-FR" dirty="0"/>
              <a:t> &gt; préconise de passer en balise </a:t>
            </a:r>
            <a:r>
              <a:rPr lang="fr-FR" dirty="0" err="1"/>
              <a:t>object</a:t>
            </a:r>
            <a:r>
              <a:rPr lang="fr-FR" dirty="0"/>
              <a:t> et donne un code qui fonctionne</a:t>
            </a:r>
          </a:p>
          <a:p>
            <a:endParaRPr lang="fr-FR" dirty="0"/>
          </a:p>
          <a:p>
            <a:r>
              <a:rPr lang="fr-FR" dirty="0"/>
              <a:t>JS car souris qui scroll donc &lt;div&gt; superposée et fonction JS pour disparaitre et réapparaitre</a:t>
            </a:r>
          </a:p>
        </p:txBody>
      </p:sp>
      <p:sp>
        <p:nvSpPr>
          <p:cNvPr id="4" name="Espace réservé du numéro de diapositive 3"/>
          <p:cNvSpPr>
            <a:spLocks noGrp="1"/>
          </p:cNvSpPr>
          <p:nvPr>
            <p:ph type="sldNum" sz="quarter" idx="5"/>
          </p:nvPr>
        </p:nvSpPr>
        <p:spPr/>
        <p:txBody>
          <a:bodyPr/>
          <a:lstStyle/>
          <a:p>
            <a:fld id="{827B0AAB-4CEA-40AB-BE96-D1B49CAF5F5A}" type="slidenum">
              <a:rPr lang="fr-FR" smtClean="0"/>
              <a:t>9</a:t>
            </a:fld>
            <a:endParaRPr lang="fr-FR"/>
          </a:p>
        </p:txBody>
      </p:sp>
    </p:spTree>
    <p:extLst>
      <p:ext uri="{BB962C8B-B14F-4D97-AF65-F5344CB8AC3E}">
        <p14:creationId xmlns:p14="http://schemas.microsoft.com/office/powerpoint/2010/main" val="4889031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1006475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1561711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918064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1/20/2021</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60373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916803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1507293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575358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118645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793321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39644783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1/20/2021</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‹N°›</a:t>
            </a:fld>
            <a:endParaRPr lang="en-US"/>
          </a:p>
        </p:txBody>
      </p:sp>
    </p:spTree>
    <p:extLst>
      <p:ext uri="{BB962C8B-B14F-4D97-AF65-F5344CB8AC3E}">
        <p14:creationId xmlns:p14="http://schemas.microsoft.com/office/powerpoint/2010/main" val="2212915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1/20/2021</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‹N°›</a:t>
            </a:fld>
            <a:endParaRPr lang="en-US"/>
          </a:p>
        </p:txBody>
      </p:sp>
    </p:spTree>
    <p:extLst>
      <p:ext uri="{BB962C8B-B14F-4D97-AF65-F5344CB8AC3E}">
        <p14:creationId xmlns:p14="http://schemas.microsoft.com/office/powerpoint/2010/main" val="331599180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52B717E-679E-41A4-B95A-8F7DFAD3F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23">
            <a:extLst>
              <a:ext uri="{FF2B5EF4-FFF2-40B4-BE49-F238E27FC236}">
                <a16:creationId xmlns:a16="http://schemas.microsoft.com/office/drawing/2014/main" id="{0B0EB278-F8C7-43AD-BCE2-A2F4D98C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
            <a:ext cx="7960944" cy="6859759"/>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3837993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3837993 w 6125882"/>
              <a:gd name="connsiteY4" fmla="*/ 0 h 6857998"/>
              <a:gd name="connsiteX0" fmla="*/ 3244301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244301 w 6125882"/>
              <a:gd name="connsiteY4" fmla="*/ 0 h 6868949"/>
              <a:gd name="connsiteX0" fmla="*/ 3010169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010169 w 6125882"/>
              <a:gd name="connsiteY4" fmla="*/ 0 h 6868949"/>
              <a:gd name="connsiteX0" fmla="*/ 2951635 w 6067348"/>
              <a:gd name="connsiteY0" fmla="*/ 0 h 6868949"/>
              <a:gd name="connsiteX1" fmla="*/ 6067348 w 6067348"/>
              <a:gd name="connsiteY1" fmla="*/ 10951 h 6868949"/>
              <a:gd name="connsiteX2" fmla="*/ 6067348 w 6067348"/>
              <a:gd name="connsiteY2" fmla="*/ 6868949 h 6868949"/>
              <a:gd name="connsiteX3" fmla="*/ 0 w 6067348"/>
              <a:gd name="connsiteY3" fmla="*/ 6867946 h 6868949"/>
              <a:gd name="connsiteX4" fmla="*/ 2951635 w 6067348"/>
              <a:gd name="connsiteY4" fmla="*/ 0 h 6868949"/>
              <a:gd name="connsiteX0" fmla="*/ 2762929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762929 w 6067348"/>
              <a:gd name="connsiteY4" fmla="*/ 0 h 6859759"/>
              <a:gd name="connsiteX0" fmla="*/ 2675315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675315 w 6067348"/>
              <a:gd name="connsiteY4" fmla="*/ 0 h 6859759"/>
              <a:gd name="connsiteX0" fmla="*/ 2446171 w 5838204"/>
              <a:gd name="connsiteY0" fmla="*/ 0 h 6859759"/>
              <a:gd name="connsiteX1" fmla="*/ 5838204 w 5838204"/>
              <a:gd name="connsiteY1" fmla="*/ 1761 h 6859759"/>
              <a:gd name="connsiteX2" fmla="*/ 5838204 w 5838204"/>
              <a:gd name="connsiteY2" fmla="*/ 6859759 h 6859759"/>
              <a:gd name="connsiteX3" fmla="*/ 0 w 5838204"/>
              <a:gd name="connsiteY3" fmla="*/ 6858756 h 6859759"/>
              <a:gd name="connsiteX4" fmla="*/ 2446171 w 5838204"/>
              <a:gd name="connsiteY4" fmla="*/ 0 h 6859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8204" h="6859759">
                <a:moveTo>
                  <a:pt x="2446171" y="0"/>
                </a:moveTo>
                <a:lnTo>
                  <a:pt x="5838204" y="1761"/>
                </a:lnTo>
                <a:lnTo>
                  <a:pt x="5838204" y="6859759"/>
                </a:lnTo>
                <a:lnTo>
                  <a:pt x="0" y="6858756"/>
                </a:lnTo>
                <a:lnTo>
                  <a:pt x="2446171"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Image 6">
            <a:extLst>
              <a:ext uri="{FF2B5EF4-FFF2-40B4-BE49-F238E27FC236}">
                <a16:creationId xmlns:a16="http://schemas.microsoft.com/office/drawing/2014/main" id="{68762B95-DC96-4672-85F1-E8CBC49BDD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049585"/>
            <a:ext cx="5562600" cy="2767393"/>
          </a:xfrm>
          <a:prstGeom prst="rect">
            <a:avLst/>
          </a:prstGeom>
          <a:ln>
            <a:noFill/>
          </a:ln>
          <a:effectLst>
            <a:outerShdw blurRad="292100" dist="139700" dir="2700000" algn="tl" rotWithShape="0">
              <a:srgbClr val="333333">
                <a:alpha val="65000"/>
              </a:srgbClr>
            </a:outerShdw>
          </a:effectLst>
        </p:spPr>
      </p:pic>
      <p:sp>
        <p:nvSpPr>
          <p:cNvPr id="2" name="Titre 1">
            <a:extLst>
              <a:ext uri="{FF2B5EF4-FFF2-40B4-BE49-F238E27FC236}">
                <a16:creationId xmlns:a16="http://schemas.microsoft.com/office/drawing/2014/main" id="{E07DC576-2771-41FA-B259-C3CAE77FB958}"/>
              </a:ext>
            </a:extLst>
          </p:cNvPr>
          <p:cNvSpPr>
            <a:spLocks noGrp="1"/>
          </p:cNvSpPr>
          <p:nvPr>
            <p:ph type="ctrTitle"/>
          </p:nvPr>
        </p:nvSpPr>
        <p:spPr>
          <a:xfrm>
            <a:off x="960350" y="541964"/>
            <a:ext cx="4768938" cy="3818667"/>
          </a:xfrm>
        </p:spPr>
        <p:txBody>
          <a:bodyPr>
            <a:normAutofit/>
          </a:bodyPr>
          <a:lstStyle/>
          <a:p>
            <a:pPr algn="l"/>
            <a:r>
              <a:rPr lang="fr-FR" sz="5400" b="1"/>
              <a:t>FLORA</a:t>
            </a:r>
          </a:p>
        </p:txBody>
      </p:sp>
      <p:sp>
        <p:nvSpPr>
          <p:cNvPr id="3" name="Sous-titre 2">
            <a:extLst>
              <a:ext uri="{FF2B5EF4-FFF2-40B4-BE49-F238E27FC236}">
                <a16:creationId xmlns:a16="http://schemas.microsoft.com/office/drawing/2014/main" id="{A2160CB7-6769-4D6D-B570-FABC345E9A86}"/>
              </a:ext>
            </a:extLst>
          </p:cNvPr>
          <p:cNvSpPr>
            <a:spLocks noGrp="1"/>
          </p:cNvSpPr>
          <p:nvPr>
            <p:ph type="subTitle" idx="1"/>
          </p:nvPr>
        </p:nvSpPr>
        <p:spPr>
          <a:xfrm>
            <a:off x="960350" y="4700659"/>
            <a:ext cx="3834392" cy="1604222"/>
          </a:xfrm>
        </p:spPr>
        <p:txBody>
          <a:bodyPr>
            <a:normAutofit/>
          </a:bodyPr>
          <a:lstStyle/>
          <a:p>
            <a:pPr algn="l"/>
            <a:r>
              <a:rPr lang="fr-FR" i="1" dirty="0"/>
              <a:t>Présentation du dossier de projet</a:t>
            </a:r>
          </a:p>
          <a:p>
            <a:pPr algn="l"/>
            <a:r>
              <a:rPr lang="fr-FR" sz="1600" i="1" dirty="0"/>
              <a:t>20 &amp; 21 janvier 2021</a:t>
            </a:r>
          </a:p>
        </p:txBody>
      </p:sp>
      <p:cxnSp>
        <p:nvCxnSpPr>
          <p:cNvPr id="16" name="Straight Connector 15">
            <a:extLst>
              <a:ext uri="{FF2B5EF4-FFF2-40B4-BE49-F238E27FC236}">
                <a16:creationId xmlns:a16="http://schemas.microsoft.com/office/drawing/2014/main" id="{50A7A0AD-25ED-4137-AA04-A0E36CAA8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1187" y="10631"/>
            <a:ext cx="876073" cy="68580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86F20B-6445-4368-B022-F9EABF1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07961" y="640726"/>
            <a:ext cx="2884039" cy="621727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9F97BBF-9EBF-4BEE-B39C-E6C666941D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86" y="0"/>
            <a:ext cx="2757914" cy="14252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74638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02A770CF-0BD8-4CC9-A874-2530D20069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 y="2845062"/>
            <a:ext cx="5602794" cy="3151571"/>
          </a:xfrm>
          <a:prstGeom prst="rect">
            <a:avLst/>
          </a:prstGeom>
          <a:ln>
            <a:noFill/>
          </a:ln>
          <a:effectLst>
            <a:outerShdw blurRad="292100" dist="139700" dir="2700000" algn="tl" rotWithShape="0">
              <a:srgbClr val="333333">
                <a:alpha val="65000"/>
              </a:srgbClr>
            </a:outerShdw>
          </a:effectLst>
        </p:spPr>
      </p:pic>
      <p:sp>
        <p:nvSpPr>
          <p:cNvPr id="2" name="Titre 1">
            <a:extLst>
              <a:ext uri="{FF2B5EF4-FFF2-40B4-BE49-F238E27FC236}">
                <a16:creationId xmlns:a16="http://schemas.microsoft.com/office/drawing/2014/main" id="{709ADD98-E74F-4C5E-837D-B86A60002AC4}"/>
              </a:ext>
            </a:extLst>
          </p:cNvPr>
          <p:cNvSpPr>
            <a:spLocks noGrp="1"/>
          </p:cNvSpPr>
          <p:nvPr>
            <p:ph type="title"/>
          </p:nvPr>
        </p:nvSpPr>
        <p:spPr/>
        <p:txBody>
          <a:bodyPr/>
          <a:lstStyle/>
          <a:p>
            <a:r>
              <a:rPr lang="fr-FR" dirty="0"/>
              <a:t>L’</a:t>
            </a:r>
            <a:r>
              <a:rPr lang="fr-FR" dirty="0" err="1"/>
              <a:t>ecran</a:t>
            </a:r>
            <a:r>
              <a:rPr lang="fr-FR" dirty="0"/>
              <a:t> tactile</a:t>
            </a:r>
            <a:endParaRPr lang="fr-FR" sz="2800" dirty="0"/>
          </a:p>
        </p:txBody>
      </p:sp>
      <p:sp>
        <p:nvSpPr>
          <p:cNvPr id="3" name="Espace réservé du contenu 2">
            <a:extLst>
              <a:ext uri="{FF2B5EF4-FFF2-40B4-BE49-F238E27FC236}">
                <a16:creationId xmlns:a16="http://schemas.microsoft.com/office/drawing/2014/main" id="{B823806E-67D0-4CA4-A79F-B0D0BA7CB9BA}"/>
              </a:ext>
            </a:extLst>
          </p:cNvPr>
          <p:cNvSpPr>
            <a:spLocks noGrp="1"/>
          </p:cNvSpPr>
          <p:nvPr>
            <p:ph idx="1"/>
          </p:nvPr>
        </p:nvSpPr>
        <p:spPr/>
        <p:txBody>
          <a:bodyPr/>
          <a:lstStyle/>
          <a:p>
            <a:r>
              <a:rPr lang="fr-FR" dirty="0"/>
              <a:t>Format défini 1366 x 768 px</a:t>
            </a:r>
          </a:p>
        </p:txBody>
      </p:sp>
      <p:pic>
        <p:nvPicPr>
          <p:cNvPr id="13" name="Image 12">
            <a:extLst>
              <a:ext uri="{FF2B5EF4-FFF2-40B4-BE49-F238E27FC236}">
                <a16:creationId xmlns:a16="http://schemas.microsoft.com/office/drawing/2014/main" id="{3ABFDC2D-54EF-4CC1-84F2-7DF62DE6F2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4603" y="2845061"/>
            <a:ext cx="5602793" cy="3151571"/>
          </a:xfrm>
          <a:prstGeom prst="rect">
            <a:avLst/>
          </a:prstGeom>
        </p:spPr>
      </p:pic>
      <p:pic>
        <p:nvPicPr>
          <p:cNvPr id="7" name="Image 6">
            <a:extLst>
              <a:ext uri="{FF2B5EF4-FFF2-40B4-BE49-F238E27FC236}">
                <a16:creationId xmlns:a16="http://schemas.microsoft.com/office/drawing/2014/main" id="{E1C7EE44-A2EF-43B5-999F-C2E8681909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5999" y="2845060"/>
            <a:ext cx="5567791" cy="3153147"/>
          </a:xfrm>
          <a:prstGeom prst="rect">
            <a:avLst/>
          </a:prstGeom>
        </p:spPr>
      </p:pic>
      <p:cxnSp>
        <p:nvCxnSpPr>
          <p:cNvPr id="17" name="Connecteur droit avec flèche 16">
            <a:extLst>
              <a:ext uri="{FF2B5EF4-FFF2-40B4-BE49-F238E27FC236}">
                <a16:creationId xmlns:a16="http://schemas.microsoft.com/office/drawing/2014/main" id="{14D45A2C-4D84-47C8-90ED-CCD6F001EB19}"/>
              </a:ext>
            </a:extLst>
          </p:cNvPr>
          <p:cNvCxnSpPr>
            <a:cxnSpLocks/>
          </p:cNvCxnSpPr>
          <p:nvPr/>
        </p:nvCxnSpPr>
        <p:spPr>
          <a:xfrm flipH="1">
            <a:off x="3360421" y="3354586"/>
            <a:ext cx="4030979" cy="828794"/>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ZoneTexte 18">
            <a:extLst>
              <a:ext uri="{FF2B5EF4-FFF2-40B4-BE49-F238E27FC236}">
                <a16:creationId xmlns:a16="http://schemas.microsoft.com/office/drawing/2014/main" id="{F4E8CAC3-3825-44B6-A04D-70B2E1181E13}"/>
              </a:ext>
            </a:extLst>
          </p:cNvPr>
          <p:cNvSpPr txBox="1"/>
          <p:nvPr/>
        </p:nvSpPr>
        <p:spPr>
          <a:xfrm>
            <a:off x="7391400" y="3169920"/>
            <a:ext cx="2223686" cy="369332"/>
          </a:xfrm>
          <a:prstGeom prst="rect">
            <a:avLst/>
          </a:prstGeom>
          <a:noFill/>
        </p:spPr>
        <p:txBody>
          <a:bodyPr wrap="none" rtlCol="0">
            <a:spAutoFit/>
          </a:bodyPr>
          <a:lstStyle/>
          <a:p>
            <a:r>
              <a:rPr lang="fr-FR"/>
              <a:t>Sélection de l’utilisateur</a:t>
            </a:r>
            <a:endParaRPr lang="fr-FR" dirty="0"/>
          </a:p>
        </p:txBody>
      </p:sp>
      <p:sp>
        <p:nvSpPr>
          <p:cNvPr id="21" name="ZoneTexte 20">
            <a:extLst>
              <a:ext uri="{FF2B5EF4-FFF2-40B4-BE49-F238E27FC236}">
                <a16:creationId xmlns:a16="http://schemas.microsoft.com/office/drawing/2014/main" id="{FF12B134-BBC7-49F5-B2B1-215C0BB0FDB5}"/>
              </a:ext>
            </a:extLst>
          </p:cNvPr>
          <p:cNvSpPr txBox="1"/>
          <p:nvPr/>
        </p:nvSpPr>
        <p:spPr>
          <a:xfrm>
            <a:off x="857654" y="4412145"/>
            <a:ext cx="2069797" cy="369332"/>
          </a:xfrm>
          <a:prstGeom prst="rect">
            <a:avLst/>
          </a:prstGeom>
          <a:noFill/>
        </p:spPr>
        <p:txBody>
          <a:bodyPr wrap="none" rtlCol="0">
            <a:spAutoFit/>
          </a:bodyPr>
          <a:lstStyle/>
          <a:p>
            <a:r>
              <a:rPr lang="fr-FR" dirty="0"/>
              <a:t>Utilisateur sélectionné</a:t>
            </a:r>
          </a:p>
        </p:txBody>
      </p:sp>
      <p:sp>
        <p:nvSpPr>
          <p:cNvPr id="22" name="ZoneTexte 21">
            <a:extLst>
              <a:ext uri="{FF2B5EF4-FFF2-40B4-BE49-F238E27FC236}">
                <a16:creationId xmlns:a16="http://schemas.microsoft.com/office/drawing/2014/main" id="{C3A44DB9-E9D3-4945-8003-9D4FDC17BA6D}"/>
              </a:ext>
            </a:extLst>
          </p:cNvPr>
          <p:cNvSpPr txBox="1"/>
          <p:nvPr/>
        </p:nvSpPr>
        <p:spPr>
          <a:xfrm>
            <a:off x="4152011" y="3174129"/>
            <a:ext cx="1736373" cy="369332"/>
          </a:xfrm>
          <a:prstGeom prst="rect">
            <a:avLst/>
          </a:prstGeom>
          <a:noFill/>
        </p:spPr>
        <p:txBody>
          <a:bodyPr wrap="none" rtlCol="0">
            <a:spAutoFit/>
          </a:bodyPr>
          <a:lstStyle/>
          <a:p>
            <a:r>
              <a:rPr lang="fr-FR" dirty="0"/>
              <a:t>Utilisateur présent</a:t>
            </a:r>
          </a:p>
        </p:txBody>
      </p:sp>
      <p:cxnSp>
        <p:nvCxnSpPr>
          <p:cNvPr id="24" name="Connecteur droit avec flèche 23">
            <a:extLst>
              <a:ext uri="{FF2B5EF4-FFF2-40B4-BE49-F238E27FC236}">
                <a16:creationId xmlns:a16="http://schemas.microsoft.com/office/drawing/2014/main" id="{ABD334FD-7542-4216-87BA-4792B7C90391}"/>
              </a:ext>
            </a:extLst>
          </p:cNvPr>
          <p:cNvCxnSpPr/>
          <p:nvPr/>
        </p:nvCxnSpPr>
        <p:spPr>
          <a:xfrm flipV="1">
            <a:off x="2993269" y="3962400"/>
            <a:ext cx="1807332" cy="634411"/>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eur droit avec flèche 25">
            <a:extLst>
              <a:ext uri="{FF2B5EF4-FFF2-40B4-BE49-F238E27FC236}">
                <a16:creationId xmlns:a16="http://schemas.microsoft.com/office/drawing/2014/main" id="{CFD79EDC-DF58-4BCB-8BD1-D096CCFFDF52}"/>
              </a:ext>
            </a:extLst>
          </p:cNvPr>
          <p:cNvCxnSpPr>
            <a:cxnSpLocks/>
            <a:stCxn id="22" idx="3"/>
          </p:cNvCxnSpPr>
          <p:nvPr/>
        </p:nvCxnSpPr>
        <p:spPr>
          <a:xfrm flipV="1">
            <a:off x="5888384" y="3317241"/>
            <a:ext cx="1289656" cy="41554"/>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61923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par>
                                <p:cTn id="8" presetID="1" presetClass="exit" presetSubtype="0" fill="hold" nodeType="withEffect">
                                  <p:stCondLst>
                                    <p:cond delay="0"/>
                                  </p:stCondLst>
                                  <p:childTnLst>
                                    <p:set>
                                      <p:cBhvr>
                                        <p:cTn id="9" dur="1" fill="hold">
                                          <p:stCondLst>
                                            <p:cond delay="0"/>
                                          </p:stCondLst>
                                        </p:cTn>
                                        <p:tgtEl>
                                          <p:spTgt spid="17"/>
                                        </p:tgtEl>
                                        <p:attrNameLst>
                                          <p:attrName>style.visibility</p:attrName>
                                        </p:attrNameLst>
                                      </p:cBhvr>
                                      <p:to>
                                        <p:strVal val="hidden"/>
                                      </p:to>
                                    </p:set>
                                  </p:childTnLst>
                                </p:cTn>
                              </p:par>
                              <p:par>
                                <p:cTn id="10" presetID="1" presetClass="exit" presetSubtype="0" fill="hold" grpId="0" nodeType="withEffect">
                                  <p:stCondLst>
                                    <p:cond delay="0"/>
                                  </p:stCondLst>
                                  <p:childTnLst>
                                    <p:set>
                                      <p:cBhvr>
                                        <p:cTn id="11" dur="1" fill="hold">
                                          <p:stCondLst>
                                            <p:cond delay="0"/>
                                          </p:stCondLst>
                                        </p:cTn>
                                        <p:tgtEl>
                                          <p:spTgt spid="19"/>
                                        </p:tgtEl>
                                        <p:attrNameLst>
                                          <p:attrName>style.visibility</p:attrName>
                                        </p:attrNameLst>
                                      </p:cBhvr>
                                      <p:to>
                                        <p:strVal val="hidden"/>
                                      </p:to>
                                    </p:set>
                                  </p:childTnLst>
                                </p:cTn>
                              </p:par>
                              <p:par>
                                <p:cTn id="12" presetID="1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1"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par>
                                <p:cTn id="18" presetID="10" presetClass="entr" presetSubtype="0" fill="hold" nodeType="with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childTnLst>
                          </p:cTn>
                        </p:par>
                      </p:childTnLst>
                    </p:cTn>
                  </p:par>
                </p:childTnLst>
              </p:cTn>
              <p:nextCondLst>
                <p:cond evt="onClick" delay="0">
                  <p:tgtEl>
                    <p:spTgt spid="9"/>
                  </p:tgtEl>
                </p:cond>
              </p:nextCondLst>
            </p:seq>
            <p:seq concurrent="1" nextAc="seek">
              <p:cTn id="21" restart="whenNotActive" fill="hold" evtFilter="cancelBubble" nodeType="interactiveSeq">
                <p:stCondLst>
                  <p:cond evt="onClick" delay="0">
                    <p:tgtEl>
                      <p:spTgt spid="13"/>
                    </p:tgtEl>
                  </p:cond>
                </p:stCondLst>
                <p:endSync evt="end" delay="0">
                  <p:rtn val="all"/>
                </p:endSync>
                <p:childTnLst>
                  <p:par>
                    <p:cTn id="22" fill="hold">
                      <p:stCondLst>
                        <p:cond delay="0"/>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13"/>
                                        </p:tgtEl>
                                      </p:cBhvr>
                                    </p:animEffect>
                                    <p:set>
                                      <p:cBhvr>
                                        <p:cTn id="26" dur="1" fill="hold">
                                          <p:stCondLst>
                                            <p:cond delay="499"/>
                                          </p:stCondLst>
                                        </p:cTn>
                                        <p:tgtEl>
                                          <p:spTgt spid="13"/>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24"/>
                                        </p:tgtEl>
                                        <p:attrNameLst>
                                          <p:attrName>style.visibility</p:attrName>
                                        </p:attrNameLst>
                                      </p:cBhvr>
                                      <p:to>
                                        <p:strVal val="hidden"/>
                                      </p:to>
                                    </p:set>
                                  </p:childTnLst>
                                </p:cTn>
                              </p:par>
                              <p:par>
                                <p:cTn id="29" presetID="1" presetClass="exit"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hidden"/>
                                      </p:to>
                                    </p:set>
                                  </p:childTnLst>
                                </p:cTn>
                              </p:par>
                              <p:par>
                                <p:cTn id="31" presetID="10" presetClass="entr" presetSubtype="0" fill="hold" nodeType="with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fade">
                                      <p:cBhvr>
                                        <p:cTn id="36" dur="500"/>
                                        <p:tgtEl>
                                          <p:spTgt spid="22"/>
                                        </p:tgtEl>
                                      </p:cBhvr>
                                    </p:animEffect>
                                  </p:childTnLst>
                                </p:cTn>
                              </p:par>
                              <p:par>
                                <p:cTn id="37" presetID="10" presetClass="entr" presetSubtype="0" fill="hold"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childTnLst>
                          </p:cTn>
                        </p:par>
                      </p:childTnLst>
                    </p:cTn>
                  </p:par>
                </p:childTnLst>
              </p:cTn>
              <p:nextCondLst>
                <p:cond evt="onClick" delay="0">
                  <p:tgtEl>
                    <p:spTgt spid="13"/>
                  </p:tgtEl>
                </p:cond>
              </p:nextCondLst>
            </p:seq>
          </p:childTnLst>
        </p:cTn>
      </p:par>
    </p:tnLst>
    <p:bldLst>
      <p:bldP spid="19" grpId="0"/>
      <p:bldP spid="21" grpId="0"/>
      <p:bldP spid="21" grpId="1"/>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ADCCCCE-70CB-4D6D-984C-A050CE10EAC5}"/>
              </a:ext>
            </a:extLst>
          </p:cNvPr>
          <p:cNvSpPr>
            <a:spLocks noGrp="1"/>
          </p:cNvSpPr>
          <p:nvPr>
            <p:ph type="title"/>
          </p:nvPr>
        </p:nvSpPr>
        <p:spPr/>
        <p:txBody>
          <a:bodyPr/>
          <a:lstStyle/>
          <a:p>
            <a:r>
              <a:rPr lang="fr-FR" dirty="0"/>
              <a:t>L’</a:t>
            </a:r>
            <a:r>
              <a:rPr lang="fr-FR" dirty="0" err="1"/>
              <a:t>ecran</a:t>
            </a:r>
            <a:r>
              <a:rPr lang="fr-FR" dirty="0"/>
              <a:t> tactile </a:t>
            </a:r>
            <a:r>
              <a:rPr lang="fr-FR" sz="2800" dirty="0"/>
              <a:t>(2)</a:t>
            </a:r>
          </a:p>
        </p:txBody>
      </p:sp>
      <p:pic>
        <p:nvPicPr>
          <p:cNvPr id="5" name="Espace réservé du contenu 4">
            <a:extLst>
              <a:ext uri="{FF2B5EF4-FFF2-40B4-BE49-F238E27FC236}">
                <a16:creationId xmlns:a16="http://schemas.microsoft.com/office/drawing/2014/main" id="{6E421E36-8B8F-4DFF-A9E9-B7E6D313246E}"/>
              </a:ext>
            </a:extLst>
          </p:cNvPr>
          <p:cNvPicPr>
            <a:picLocks noGrp="1" noChangeAspect="1"/>
          </p:cNvPicPr>
          <p:nvPr>
            <p:ph idx="1"/>
          </p:nvPr>
        </p:nvPicPr>
        <p:blipFill>
          <a:blip r:embed="rId3"/>
          <a:stretch>
            <a:fillRect/>
          </a:stretch>
        </p:blipFill>
        <p:spPr>
          <a:xfrm>
            <a:off x="6816172" y="150726"/>
            <a:ext cx="2687309" cy="40243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B0F0">
                <a:alpha val="40000"/>
              </a:srgbClr>
            </a:outerShdw>
          </a:effectLst>
          <a:scene3d>
            <a:camera prst="orthographicFront"/>
            <a:lightRig rig="twoPt" dir="t">
              <a:rot lat="0" lon="0" rev="7200000"/>
            </a:lightRig>
          </a:scene3d>
          <a:sp3d>
            <a:bevelT w="25400" h="19050"/>
            <a:contourClr>
              <a:srgbClr val="FFFFFF"/>
            </a:contourClr>
          </a:sp3d>
        </p:spPr>
      </p:pic>
      <p:pic>
        <p:nvPicPr>
          <p:cNvPr id="7" name="Image 6">
            <a:extLst>
              <a:ext uri="{FF2B5EF4-FFF2-40B4-BE49-F238E27FC236}">
                <a16:creationId xmlns:a16="http://schemas.microsoft.com/office/drawing/2014/main" id="{CD5968A6-2CF0-4036-968E-5DD71AEC1273}"/>
              </a:ext>
            </a:extLst>
          </p:cNvPr>
          <p:cNvPicPr>
            <a:picLocks noChangeAspect="1"/>
          </p:cNvPicPr>
          <p:nvPr/>
        </p:nvPicPr>
        <p:blipFill>
          <a:blip r:embed="rId4"/>
          <a:stretch>
            <a:fillRect/>
          </a:stretch>
        </p:blipFill>
        <p:spPr>
          <a:xfrm>
            <a:off x="9231633" y="1279693"/>
            <a:ext cx="2714907" cy="531055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B0F0">
                <a:alpha val="40000"/>
              </a:srgbClr>
            </a:outerShdw>
          </a:effectLst>
          <a:scene3d>
            <a:camera prst="orthographicFront"/>
            <a:lightRig rig="twoPt" dir="t">
              <a:rot lat="0" lon="0" rev="7200000"/>
            </a:lightRig>
          </a:scene3d>
          <a:sp3d>
            <a:bevelT w="25400" h="19050"/>
            <a:contourClr>
              <a:srgbClr val="FFFFFF"/>
            </a:contourClr>
          </a:sp3d>
        </p:spPr>
      </p:pic>
      <p:pic>
        <p:nvPicPr>
          <p:cNvPr id="9" name="Image 8">
            <a:extLst>
              <a:ext uri="{FF2B5EF4-FFF2-40B4-BE49-F238E27FC236}">
                <a16:creationId xmlns:a16="http://schemas.microsoft.com/office/drawing/2014/main" id="{06ADCAC4-4409-4CB5-B9AD-E5CAE0E09FAF}"/>
              </a:ext>
            </a:extLst>
          </p:cNvPr>
          <p:cNvPicPr>
            <a:picLocks noChangeAspect="1"/>
          </p:cNvPicPr>
          <p:nvPr/>
        </p:nvPicPr>
        <p:blipFill>
          <a:blip r:embed="rId5"/>
          <a:stretch>
            <a:fillRect/>
          </a:stretch>
        </p:blipFill>
        <p:spPr>
          <a:xfrm>
            <a:off x="122691" y="150726"/>
            <a:ext cx="6532225" cy="4562998"/>
          </a:xfrm>
          <a:prstGeom prst="rect">
            <a:avLst/>
          </a:prstGeom>
          <a:solidFill>
            <a:srgbClr val="FFFFFF">
              <a:shade val="85000"/>
            </a:srgbClr>
          </a:solidFill>
          <a:ln w="88900" cap="sq">
            <a:solidFill>
              <a:srgbClr val="FFFFFF"/>
            </a:solidFill>
            <a:miter lim="800000"/>
          </a:ln>
          <a:effectLst>
            <a:outerShdw blurRad="55000" dist="18000" dir="5400000" algn="tl" rotWithShape="0">
              <a:srgbClr val="FF0000">
                <a:alpha val="40000"/>
              </a:srgbClr>
            </a:outerShdw>
          </a:effectLst>
          <a:scene3d>
            <a:camera prst="orthographicFront"/>
            <a:lightRig rig="twoPt" dir="t">
              <a:rot lat="0" lon="0" rev="7200000"/>
            </a:lightRig>
          </a:scene3d>
          <a:sp3d>
            <a:bevelT w="25400" h="19050"/>
            <a:contourClr>
              <a:srgbClr val="FFFFFF"/>
            </a:contourClr>
          </a:sp3d>
        </p:spPr>
      </p:pic>
      <p:pic>
        <p:nvPicPr>
          <p:cNvPr id="13" name="Image 12">
            <a:extLst>
              <a:ext uri="{FF2B5EF4-FFF2-40B4-BE49-F238E27FC236}">
                <a16:creationId xmlns:a16="http://schemas.microsoft.com/office/drawing/2014/main" id="{0C1CE338-0122-4A3A-B9D8-D4B6CECC72AC}"/>
              </a:ext>
            </a:extLst>
          </p:cNvPr>
          <p:cNvPicPr>
            <a:picLocks noChangeAspect="1"/>
          </p:cNvPicPr>
          <p:nvPr/>
        </p:nvPicPr>
        <p:blipFill>
          <a:blip r:embed="rId6"/>
          <a:stretch>
            <a:fillRect/>
          </a:stretch>
        </p:blipFill>
        <p:spPr>
          <a:xfrm>
            <a:off x="245460" y="4686757"/>
            <a:ext cx="3501065" cy="1903491"/>
          </a:xfrm>
          <a:prstGeom prst="rect">
            <a:avLst/>
          </a:prstGeom>
          <a:solidFill>
            <a:srgbClr val="FFFFFF">
              <a:shade val="85000"/>
            </a:srgbClr>
          </a:solidFill>
          <a:ln w="88900" cap="sq">
            <a:solidFill>
              <a:srgbClr val="FFFFFF"/>
            </a:solidFill>
            <a:miter lim="800000"/>
          </a:ln>
          <a:effectLst>
            <a:outerShdw blurRad="55000" dist="18000" dir="5400000" algn="tl" rotWithShape="0">
              <a:srgbClr val="FFFF00">
                <a:alpha val="40000"/>
              </a:srgbClr>
            </a:outerShdw>
          </a:effectLst>
          <a:scene3d>
            <a:camera prst="orthographicFront"/>
            <a:lightRig rig="twoPt" dir="t">
              <a:rot lat="0" lon="0" rev="7200000"/>
            </a:lightRig>
          </a:scene3d>
          <a:sp3d>
            <a:bevelT w="25400" h="19050"/>
            <a:contourClr>
              <a:srgbClr val="FFFFFF"/>
            </a:contourClr>
          </a:sp3d>
        </p:spPr>
      </p:pic>
      <p:pic>
        <p:nvPicPr>
          <p:cNvPr id="15" name="Image 14">
            <a:extLst>
              <a:ext uri="{FF2B5EF4-FFF2-40B4-BE49-F238E27FC236}">
                <a16:creationId xmlns:a16="http://schemas.microsoft.com/office/drawing/2014/main" id="{79412C58-6EF5-44FC-8F76-3277B864D268}"/>
              </a:ext>
            </a:extLst>
          </p:cNvPr>
          <p:cNvPicPr>
            <a:picLocks noChangeAspect="1"/>
          </p:cNvPicPr>
          <p:nvPr/>
        </p:nvPicPr>
        <p:blipFill>
          <a:blip r:embed="rId7"/>
          <a:stretch>
            <a:fillRect/>
          </a:stretch>
        </p:blipFill>
        <p:spPr>
          <a:xfrm>
            <a:off x="3512734" y="4950103"/>
            <a:ext cx="3830855" cy="1786723"/>
          </a:xfrm>
          <a:prstGeom prst="rect">
            <a:avLst/>
          </a:prstGeom>
          <a:solidFill>
            <a:srgbClr val="FFFFFF">
              <a:shade val="85000"/>
            </a:srgbClr>
          </a:solidFill>
          <a:ln w="88900" cap="sq">
            <a:solidFill>
              <a:srgbClr val="FFFFFF"/>
            </a:solidFill>
            <a:miter lim="800000"/>
          </a:ln>
          <a:effectLst>
            <a:outerShdw blurRad="55000" dist="18000" dir="5400000" algn="tl" rotWithShape="0">
              <a:srgbClr val="FFFF00">
                <a:alpha val="40000"/>
              </a:srgbClr>
            </a:outerShdw>
          </a:effectLst>
          <a:scene3d>
            <a:camera prst="orthographicFront"/>
            <a:lightRig rig="twoPt" dir="t">
              <a:rot lat="0" lon="0" rev="7200000"/>
            </a:lightRig>
          </a:scene3d>
          <a:sp3d>
            <a:bevelT w="25400" h="19050"/>
            <a:contourClr>
              <a:srgbClr val="FFFFFF"/>
            </a:contourClr>
          </a:sp3d>
        </p:spPr>
      </p:pic>
      <p:sp>
        <p:nvSpPr>
          <p:cNvPr id="16" name="ZoneTexte 15">
            <a:extLst>
              <a:ext uri="{FF2B5EF4-FFF2-40B4-BE49-F238E27FC236}">
                <a16:creationId xmlns:a16="http://schemas.microsoft.com/office/drawing/2014/main" id="{6AB68A3B-EB9E-49E3-BC79-86A21F4BD7F6}"/>
              </a:ext>
            </a:extLst>
          </p:cNvPr>
          <p:cNvSpPr txBox="1"/>
          <p:nvPr/>
        </p:nvSpPr>
        <p:spPr>
          <a:xfrm>
            <a:off x="9587643" y="719023"/>
            <a:ext cx="1710725" cy="369332"/>
          </a:xfrm>
          <a:prstGeom prst="rect">
            <a:avLst/>
          </a:prstGeom>
          <a:noFill/>
        </p:spPr>
        <p:txBody>
          <a:bodyPr wrap="none" rtlCol="0">
            <a:spAutoFit/>
          </a:bodyPr>
          <a:lstStyle/>
          <a:p>
            <a:r>
              <a:rPr lang="fr-FR" dirty="0"/>
              <a:t>Une partie du CSS</a:t>
            </a:r>
          </a:p>
        </p:txBody>
      </p:sp>
      <p:sp>
        <p:nvSpPr>
          <p:cNvPr id="17" name="ZoneTexte 16">
            <a:extLst>
              <a:ext uri="{FF2B5EF4-FFF2-40B4-BE49-F238E27FC236}">
                <a16:creationId xmlns:a16="http://schemas.microsoft.com/office/drawing/2014/main" id="{B00B70EB-C028-4EF7-BA19-40EE3BFC09C4}"/>
              </a:ext>
            </a:extLst>
          </p:cNvPr>
          <p:cNvSpPr txBox="1"/>
          <p:nvPr/>
        </p:nvSpPr>
        <p:spPr>
          <a:xfrm>
            <a:off x="7360470" y="4782478"/>
            <a:ext cx="1598714" cy="1477328"/>
          </a:xfrm>
          <a:prstGeom prst="rect">
            <a:avLst/>
          </a:prstGeom>
          <a:noFill/>
        </p:spPr>
        <p:txBody>
          <a:bodyPr wrap="square" rtlCol="0">
            <a:spAutoFit/>
          </a:bodyPr>
          <a:lstStyle/>
          <a:p>
            <a:r>
              <a:rPr lang="fr-FR" dirty="0"/>
              <a:t>Le JS pour l’apparition du clavier et sa disparition (via le bouton)</a:t>
            </a:r>
          </a:p>
        </p:txBody>
      </p:sp>
      <p:sp>
        <p:nvSpPr>
          <p:cNvPr id="18" name="ZoneTexte 17">
            <a:extLst>
              <a:ext uri="{FF2B5EF4-FFF2-40B4-BE49-F238E27FC236}">
                <a16:creationId xmlns:a16="http://schemas.microsoft.com/office/drawing/2014/main" id="{8E68E531-9A2F-4ACC-BFD2-19BE6E9D6C55}"/>
              </a:ext>
            </a:extLst>
          </p:cNvPr>
          <p:cNvSpPr txBox="1"/>
          <p:nvPr/>
        </p:nvSpPr>
        <p:spPr>
          <a:xfrm>
            <a:off x="4877555" y="633046"/>
            <a:ext cx="1101214" cy="369332"/>
          </a:xfrm>
          <a:prstGeom prst="rect">
            <a:avLst/>
          </a:prstGeom>
          <a:noFill/>
        </p:spPr>
        <p:txBody>
          <a:bodyPr wrap="square" rtlCol="0">
            <a:spAutoFit/>
          </a:bodyPr>
          <a:lstStyle/>
          <a:p>
            <a:r>
              <a:rPr lang="fr-FR" dirty="0">
                <a:solidFill>
                  <a:schemeClr val="bg1"/>
                </a:solidFill>
              </a:rPr>
              <a:t>Le HTML</a:t>
            </a:r>
          </a:p>
        </p:txBody>
      </p:sp>
    </p:spTree>
    <p:extLst>
      <p:ext uri="{BB962C8B-B14F-4D97-AF65-F5344CB8AC3E}">
        <p14:creationId xmlns:p14="http://schemas.microsoft.com/office/powerpoint/2010/main" val="346259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00E2B6-EAF1-4695-B51A-8176F81646E0}"/>
              </a:ext>
            </a:extLst>
          </p:cNvPr>
          <p:cNvSpPr>
            <a:spLocks noGrp="1"/>
          </p:cNvSpPr>
          <p:nvPr>
            <p:ph type="title"/>
          </p:nvPr>
        </p:nvSpPr>
        <p:spPr/>
        <p:txBody>
          <a:bodyPr/>
          <a:lstStyle/>
          <a:p>
            <a:r>
              <a:rPr lang="fr-FR" dirty="0"/>
              <a:t>Messagerie interne</a:t>
            </a:r>
          </a:p>
        </p:txBody>
      </p:sp>
      <p:sp>
        <p:nvSpPr>
          <p:cNvPr id="3" name="Espace réservé du contenu 2">
            <a:extLst>
              <a:ext uri="{FF2B5EF4-FFF2-40B4-BE49-F238E27FC236}">
                <a16:creationId xmlns:a16="http://schemas.microsoft.com/office/drawing/2014/main" id="{6583C50E-DA32-457C-A6D5-4CEF74F0A443}"/>
              </a:ext>
            </a:extLst>
          </p:cNvPr>
          <p:cNvSpPr>
            <a:spLocks noGrp="1"/>
          </p:cNvSpPr>
          <p:nvPr>
            <p:ph idx="1"/>
          </p:nvPr>
        </p:nvSpPr>
        <p:spPr/>
        <p:txBody>
          <a:bodyPr/>
          <a:lstStyle/>
          <a:p>
            <a:r>
              <a:rPr lang="fr-FR" dirty="0"/>
              <a:t>Plusieurs étapes</a:t>
            </a:r>
          </a:p>
          <a:p>
            <a:endParaRPr lang="fr-FR" dirty="0"/>
          </a:p>
        </p:txBody>
      </p:sp>
    </p:spTree>
    <p:extLst>
      <p:ext uri="{BB962C8B-B14F-4D97-AF65-F5344CB8AC3E}">
        <p14:creationId xmlns:p14="http://schemas.microsoft.com/office/powerpoint/2010/main" val="2856112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1821FA95-467A-48D4-934C-9F5B7AB9DA79}"/>
              </a:ext>
            </a:extLst>
          </p:cNvPr>
          <p:cNvPicPr>
            <a:picLocks noChangeAspect="1"/>
          </p:cNvPicPr>
          <p:nvPr/>
        </p:nvPicPr>
        <p:blipFill>
          <a:blip r:embed="rId3"/>
          <a:stretch>
            <a:fillRect/>
          </a:stretch>
        </p:blipFill>
        <p:spPr>
          <a:xfrm>
            <a:off x="5511390" y="1557803"/>
            <a:ext cx="5048407" cy="2215378"/>
          </a:xfrm>
          <a:prstGeom prst="rect">
            <a:avLst/>
          </a:prstGeom>
          <a:ln>
            <a:noFill/>
          </a:ln>
          <a:effectLst>
            <a:outerShdw blurRad="292100" dist="139700" dir="2700000" algn="tl" rotWithShape="0">
              <a:srgbClr val="333333">
                <a:alpha val="65000"/>
              </a:srgbClr>
            </a:outerShdw>
          </a:effectLst>
        </p:spPr>
      </p:pic>
      <p:pic>
        <p:nvPicPr>
          <p:cNvPr id="17" name="Image 16">
            <a:extLst>
              <a:ext uri="{FF2B5EF4-FFF2-40B4-BE49-F238E27FC236}">
                <a16:creationId xmlns:a16="http://schemas.microsoft.com/office/drawing/2014/main" id="{3A03523B-9613-48EB-A058-FA111A9C47F0}"/>
              </a:ext>
            </a:extLst>
          </p:cNvPr>
          <p:cNvPicPr>
            <a:picLocks noChangeAspect="1"/>
          </p:cNvPicPr>
          <p:nvPr/>
        </p:nvPicPr>
        <p:blipFill>
          <a:blip r:embed="rId4"/>
          <a:stretch>
            <a:fillRect/>
          </a:stretch>
        </p:blipFill>
        <p:spPr>
          <a:xfrm>
            <a:off x="181357" y="3061824"/>
            <a:ext cx="6832767" cy="1382393"/>
          </a:xfrm>
          <a:prstGeom prst="rect">
            <a:avLst/>
          </a:prstGeom>
          <a:ln>
            <a:noFill/>
          </a:ln>
          <a:effectLst>
            <a:outerShdw blurRad="292100" dist="139700" dir="2700000" algn="tl" rotWithShape="0">
              <a:srgbClr val="333333">
                <a:alpha val="65000"/>
              </a:srgbClr>
            </a:outerShdw>
          </a:effectLst>
        </p:spPr>
      </p:pic>
      <p:sp>
        <p:nvSpPr>
          <p:cNvPr id="2" name="Titre 1">
            <a:extLst>
              <a:ext uri="{FF2B5EF4-FFF2-40B4-BE49-F238E27FC236}">
                <a16:creationId xmlns:a16="http://schemas.microsoft.com/office/drawing/2014/main" id="{4000E2B6-EAF1-4695-B51A-8176F81646E0}"/>
              </a:ext>
            </a:extLst>
          </p:cNvPr>
          <p:cNvSpPr>
            <a:spLocks noGrp="1"/>
          </p:cNvSpPr>
          <p:nvPr>
            <p:ph type="title"/>
          </p:nvPr>
        </p:nvSpPr>
        <p:spPr/>
        <p:txBody>
          <a:bodyPr/>
          <a:lstStyle/>
          <a:p>
            <a:r>
              <a:rPr lang="fr-FR" dirty="0"/>
              <a:t>Mot de passe oublié ?</a:t>
            </a:r>
          </a:p>
        </p:txBody>
      </p:sp>
      <p:sp>
        <p:nvSpPr>
          <p:cNvPr id="3" name="Espace réservé du contenu 2">
            <a:extLst>
              <a:ext uri="{FF2B5EF4-FFF2-40B4-BE49-F238E27FC236}">
                <a16:creationId xmlns:a16="http://schemas.microsoft.com/office/drawing/2014/main" id="{6583C50E-DA32-457C-A6D5-4CEF74F0A443}"/>
              </a:ext>
            </a:extLst>
          </p:cNvPr>
          <p:cNvSpPr>
            <a:spLocks noGrp="1"/>
          </p:cNvSpPr>
          <p:nvPr>
            <p:ph idx="1"/>
          </p:nvPr>
        </p:nvSpPr>
        <p:spPr/>
        <p:txBody>
          <a:bodyPr/>
          <a:lstStyle/>
          <a:p>
            <a:r>
              <a:rPr lang="fr-FR" dirty="0"/>
              <a:t>Plusieurs étapes</a:t>
            </a:r>
          </a:p>
          <a:p>
            <a:r>
              <a:rPr lang="fr-FR" dirty="0"/>
              <a:t>2 vues différentes en </a:t>
            </a:r>
            <a:r>
              <a:rPr lang="fr-FR" dirty="0" err="1"/>
              <a:t>Twig</a:t>
            </a:r>
            <a:endParaRPr lang="fr-FR" dirty="0"/>
          </a:p>
          <a:p>
            <a:endParaRPr lang="fr-FR" dirty="0"/>
          </a:p>
          <a:p>
            <a:endParaRPr lang="fr-FR" dirty="0"/>
          </a:p>
          <a:p>
            <a:endParaRPr lang="fr-FR" dirty="0"/>
          </a:p>
          <a:p>
            <a:endParaRPr lang="fr-FR" dirty="0"/>
          </a:p>
          <a:p>
            <a:r>
              <a:rPr lang="fr-FR" dirty="0"/>
              <a:t>Vérification par code PIN personnel</a:t>
            </a:r>
          </a:p>
          <a:p>
            <a:endParaRPr lang="fr-FR" dirty="0"/>
          </a:p>
        </p:txBody>
      </p:sp>
      <p:pic>
        <p:nvPicPr>
          <p:cNvPr id="9" name="Image 8">
            <a:extLst>
              <a:ext uri="{FF2B5EF4-FFF2-40B4-BE49-F238E27FC236}">
                <a16:creationId xmlns:a16="http://schemas.microsoft.com/office/drawing/2014/main" id="{471E2C06-A247-466E-92BA-C8D492EC97EE}"/>
              </a:ext>
            </a:extLst>
          </p:cNvPr>
          <p:cNvPicPr>
            <a:picLocks noChangeAspect="1"/>
          </p:cNvPicPr>
          <p:nvPr/>
        </p:nvPicPr>
        <p:blipFill>
          <a:blip r:embed="rId5"/>
          <a:stretch>
            <a:fillRect/>
          </a:stretch>
        </p:blipFill>
        <p:spPr>
          <a:xfrm>
            <a:off x="5732821" y="4120114"/>
            <a:ext cx="5026421" cy="1824833"/>
          </a:xfrm>
          <a:prstGeom prst="rect">
            <a:avLst/>
          </a:prstGeom>
          <a:ln>
            <a:noFill/>
          </a:ln>
          <a:effectLst>
            <a:outerShdw blurRad="292100" dist="139700" dir="2700000" algn="tl" rotWithShape="0">
              <a:srgbClr val="333333">
                <a:alpha val="65000"/>
              </a:srgbClr>
            </a:outerShdw>
          </a:effectLst>
        </p:spPr>
      </p:pic>
      <p:cxnSp>
        <p:nvCxnSpPr>
          <p:cNvPr id="6" name="Connecteur droit avec flèche 5">
            <a:extLst>
              <a:ext uri="{FF2B5EF4-FFF2-40B4-BE49-F238E27FC236}">
                <a16:creationId xmlns:a16="http://schemas.microsoft.com/office/drawing/2014/main" id="{9A703731-451D-4342-A923-654F25FACC83}"/>
              </a:ext>
            </a:extLst>
          </p:cNvPr>
          <p:cNvCxnSpPr>
            <a:cxnSpLocks/>
          </p:cNvCxnSpPr>
          <p:nvPr/>
        </p:nvCxnSpPr>
        <p:spPr>
          <a:xfrm flipH="1">
            <a:off x="5781935" y="2754523"/>
            <a:ext cx="3376247" cy="1015321"/>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cteur droit avec flèche 9">
            <a:extLst>
              <a:ext uri="{FF2B5EF4-FFF2-40B4-BE49-F238E27FC236}">
                <a16:creationId xmlns:a16="http://schemas.microsoft.com/office/drawing/2014/main" id="{F8C3CE4C-AE14-4D92-8D2E-08D5AB896CBB}"/>
              </a:ext>
            </a:extLst>
          </p:cNvPr>
          <p:cNvCxnSpPr>
            <a:cxnSpLocks/>
          </p:cNvCxnSpPr>
          <p:nvPr/>
        </p:nvCxnSpPr>
        <p:spPr>
          <a:xfrm>
            <a:off x="2873829" y="4239899"/>
            <a:ext cx="3054698" cy="356302"/>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331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1674F5A6-C2CA-48DE-BEF9-C5BB4228FAFA}"/>
              </a:ext>
            </a:extLst>
          </p:cNvPr>
          <p:cNvPicPr>
            <a:picLocks noChangeAspect="1"/>
          </p:cNvPicPr>
          <p:nvPr/>
        </p:nvPicPr>
        <p:blipFill>
          <a:blip r:embed="rId3"/>
          <a:stretch>
            <a:fillRect/>
          </a:stretch>
        </p:blipFill>
        <p:spPr>
          <a:xfrm>
            <a:off x="123825" y="247650"/>
            <a:ext cx="6226600" cy="53911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Espace réservé du contenu 6">
            <a:extLst>
              <a:ext uri="{FF2B5EF4-FFF2-40B4-BE49-F238E27FC236}">
                <a16:creationId xmlns:a16="http://schemas.microsoft.com/office/drawing/2014/main" id="{57B9018F-9E93-49AC-BB5A-3EA4F2117F5D}"/>
              </a:ext>
            </a:extLst>
          </p:cNvPr>
          <p:cNvPicPr>
            <a:picLocks noGrp="1" noChangeAspect="1"/>
          </p:cNvPicPr>
          <p:nvPr>
            <p:ph idx="1"/>
          </p:nvPr>
        </p:nvPicPr>
        <p:blipFill>
          <a:blip r:embed="rId4"/>
          <a:stretch>
            <a:fillRect/>
          </a:stretch>
        </p:blipFill>
        <p:spPr>
          <a:xfrm>
            <a:off x="6096000" y="1114426"/>
            <a:ext cx="5814584" cy="50673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ZoneTexte 7">
            <a:extLst>
              <a:ext uri="{FF2B5EF4-FFF2-40B4-BE49-F238E27FC236}">
                <a16:creationId xmlns:a16="http://schemas.microsoft.com/office/drawing/2014/main" id="{452F0F90-A055-46B4-AFB5-A291601E9F32}"/>
              </a:ext>
            </a:extLst>
          </p:cNvPr>
          <p:cNvSpPr txBox="1"/>
          <p:nvPr/>
        </p:nvSpPr>
        <p:spPr>
          <a:xfrm>
            <a:off x="628650" y="5687020"/>
            <a:ext cx="3930884" cy="923330"/>
          </a:xfrm>
          <a:prstGeom prst="rect">
            <a:avLst/>
          </a:prstGeom>
          <a:noFill/>
        </p:spPr>
        <p:txBody>
          <a:bodyPr wrap="none" rtlCol="0">
            <a:spAutoFit/>
          </a:bodyPr>
          <a:lstStyle/>
          <a:p>
            <a:r>
              <a:rPr lang="fr-FR" dirty="0"/>
              <a:t>1</a:t>
            </a:r>
            <a:r>
              <a:rPr lang="fr-FR" baseline="30000" dirty="0"/>
              <a:t>ère</a:t>
            </a:r>
            <a:r>
              <a:rPr lang="fr-FR" dirty="0"/>
              <a:t> partie : demande de changement de </a:t>
            </a:r>
            <a:r>
              <a:rPr lang="fr-FR" dirty="0" err="1"/>
              <a:t>mdp</a:t>
            </a:r>
            <a:endParaRPr lang="fr-FR" dirty="0"/>
          </a:p>
          <a:p>
            <a:pPr marL="285750" indent="-285750">
              <a:buFont typeface="Arial" panose="020B0604020202020204" pitchFamily="34" charset="0"/>
              <a:buChar char="•"/>
            </a:pPr>
            <a:r>
              <a:rPr lang="fr-FR" dirty="0"/>
              <a:t>Vérification de l’adresse email</a:t>
            </a:r>
          </a:p>
          <a:p>
            <a:pPr marL="285750" indent="-285750">
              <a:buFont typeface="Arial" panose="020B0604020202020204" pitchFamily="34" charset="0"/>
              <a:buChar char="•"/>
            </a:pPr>
            <a:r>
              <a:rPr lang="fr-FR" dirty="0"/>
              <a:t>Récupération des informations</a:t>
            </a:r>
          </a:p>
        </p:txBody>
      </p:sp>
      <p:sp>
        <p:nvSpPr>
          <p:cNvPr id="9" name="ZoneTexte 8">
            <a:extLst>
              <a:ext uri="{FF2B5EF4-FFF2-40B4-BE49-F238E27FC236}">
                <a16:creationId xmlns:a16="http://schemas.microsoft.com/office/drawing/2014/main" id="{ED266212-C088-47C0-88E5-FE8B7CC013C7}"/>
              </a:ext>
            </a:extLst>
          </p:cNvPr>
          <p:cNvSpPr txBox="1"/>
          <p:nvPr/>
        </p:nvSpPr>
        <p:spPr>
          <a:xfrm>
            <a:off x="7553325" y="552450"/>
            <a:ext cx="3794629" cy="369332"/>
          </a:xfrm>
          <a:prstGeom prst="rect">
            <a:avLst/>
          </a:prstGeom>
          <a:noFill/>
        </p:spPr>
        <p:txBody>
          <a:bodyPr wrap="none" rtlCol="0">
            <a:spAutoFit/>
          </a:bodyPr>
          <a:lstStyle/>
          <a:p>
            <a:pPr marL="285750" indent="-285750">
              <a:buFont typeface="Arial" panose="020B0604020202020204" pitchFamily="34" charset="0"/>
              <a:buChar char="•"/>
            </a:pPr>
            <a:r>
              <a:rPr lang="fr-FR" dirty="0"/>
              <a:t>Envoi du mail et du SMS d’information</a:t>
            </a:r>
          </a:p>
        </p:txBody>
      </p:sp>
    </p:spTree>
    <p:extLst>
      <p:ext uri="{BB962C8B-B14F-4D97-AF65-F5344CB8AC3E}">
        <p14:creationId xmlns:p14="http://schemas.microsoft.com/office/powerpoint/2010/main" val="16195450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C6E3BC0B-B313-4D54-8827-70C262B8F6F9}"/>
              </a:ext>
            </a:extLst>
          </p:cNvPr>
          <p:cNvPicPr>
            <a:picLocks noChangeAspect="1"/>
          </p:cNvPicPr>
          <p:nvPr/>
        </p:nvPicPr>
        <p:blipFill>
          <a:blip r:embed="rId3"/>
          <a:stretch>
            <a:fillRect/>
          </a:stretch>
        </p:blipFill>
        <p:spPr>
          <a:xfrm>
            <a:off x="131103" y="152400"/>
            <a:ext cx="6324707" cy="55626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Image 8">
            <a:extLst>
              <a:ext uri="{FF2B5EF4-FFF2-40B4-BE49-F238E27FC236}">
                <a16:creationId xmlns:a16="http://schemas.microsoft.com/office/drawing/2014/main" id="{9972E971-73A8-4094-B794-B276407F17EE}"/>
              </a:ext>
            </a:extLst>
          </p:cNvPr>
          <p:cNvPicPr>
            <a:picLocks noChangeAspect="1"/>
          </p:cNvPicPr>
          <p:nvPr/>
        </p:nvPicPr>
        <p:blipFill>
          <a:blip r:embed="rId4"/>
          <a:stretch>
            <a:fillRect/>
          </a:stretch>
        </p:blipFill>
        <p:spPr>
          <a:xfrm>
            <a:off x="5191125" y="824022"/>
            <a:ext cx="6657975" cy="304215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ZoneTexte 9">
            <a:extLst>
              <a:ext uri="{FF2B5EF4-FFF2-40B4-BE49-F238E27FC236}">
                <a16:creationId xmlns:a16="http://schemas.microsoft.com/office/drawing/2014/main" id="{A157AD39-35DF-4A0B-9FD0-0C70EAAE51FE}"/>
              </a:ext>
            </a:extLst>
          </p:cNvPr>
          <p:cNvSpPr txBox="1"/>
          <p:nvPr/>
        </p:nvSpPr>
        <p:spPr>
          <a:xfrm>
            <a:off x="6945802" y="4328923"/>
            <a:ext cx="3730508" cy="1200329"/>
          </a:xfrm>
          <a:prstGeom prst="rect">
            <a:avLst/>
          </a:prstGeom>
          <a:noFill/>
        </p:spPr>
        <p:txBody>
          <a:bodyPr wrap="none" rtlCol="0">
            <a:spAutoFit/>
          </a:bodyPr>
          <a:lstStyle/>
          <a:p>
            <a:r>
              <a:rPr lang="fr-FR" dirty="0"/>
              <a:t>2</a:t>
            </a:r>
            <a:r>
              <a:rPr lang="fr-FR" baseline="30000" dirty="0"/>
              <a:t>nde</a:t>
            </a:r>
            <a:r>
              <a:rPr lang="fr-FR" dirty="0"/>
              <a:t> partie : saisie du nouveau </a:t>
            </a:r>
            <a:r>
              <a:rPr lang="fr-FR" dirty="0" err="1"/>
              <a:t>mdp</a:t>
            </a:r>
            <a:endParaRPr lang="fr-FR" dirty="0"/>
          </a:p>
          <a:p>
            <a:pPr marL="285750" indent="-285750">
              <a:buFont typeface="Arial" panose="020B0604020202020204" pitchFamily="34" charset="0"/>
              <a:buChar char="•"/>
            </a:pPr>
            <a:r>
              <a:rPr lang="fr-FR" dirty="0"/>
              <a:t>contrôle du code PIN</a:t>
            </a:r>
          </a:p>
          <a:p>
            <a:pPr marL="285750" indent="-285750">
              <a:buFont typeface="Arial" panose="020B0604020202020204" pitchFamily="34" charset="0"/>
              <a:buChar char="•"/>
            </a:pPr>
            <a:r>
              <a:rPr lang="fr-FR" dirty="0"/>
              <a:t>Vérification si une session est en cours</a:t>
            </a:r>
          </a:p>
          <a:p>
            <a:pPr marL="285750" indent="-285750">
              <a:buFont typeface="Arial" panose="020B0604020202020204" pitchFamily="34" charset="0"/>
              <a:buChar char="•"/>
            </a:pPr>
            <a:r>
              <a:rPr lang="fr-FR" dirty="0"/>
              <a:t>insertion dans la BDD</a:t>
            </a:r>
          </a:p>
        </p:txBody>
      </p:sp>
    </p:spTree>
    <p:extLst>
      <p:ext uri="{BB962C8B-B14F-4D97-AF65-F5344CB8AC3E}">
        <p14:creationId xmlns:p14="http://schemas.microsoft.com/office/powerpoint/2010/main" val="29871741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B534848-AAA1-49E7-B9BF-15B66B4FE07C}"/>
              </a:ext>
            </a:extLst>
          </p:cNvPr>
          <p:cNvSpPr>
            <a:spLocks noGrp="1"/>
          </p:cNvSpPr>
          <p:nvPr>
            <p:ph type="title"/>
          </p:nvPr>
        </p:nvSpPr>
        <p:spPr/>
        <p:txBody>
          <a:bodyPr/>
          <a:lstStyle/>
          <a:p>
            <a:r>
              <a:rPr lang="fr-FR" dirty="0"/>
              <a:t>Tests unitaires</a:t>
            </a:r>
          </a:p>
        </p:txBody>
      </p:sp>
      <p:sp>
        <p:nvSpPr>
          <p:cNvPr id="3" name="Espace réservé du contenu 2">
            <a:extLst>
              <a:ext uri="{FF2B5EF4-FFF2-40B4-BE49-F238E27FC236}">
                <a16:creationId xmlns:a16="http://schemas.microsoft.com/office/drawing/2014/main" id="{83EFA592-7971-43C7-A6BA-AB5D27C7F892}"/>
              </a:ext>
            </a:extLst>
          </p:cNvPr>
          <p:cNvSpPr>
            <a:spLocks noGrp="1"/>
          </p:cNvSpPr>
          <p:nvPr>
            <p:ph idx="1"/>
          </p:nvPr>
        </p:nvSpPr>
        <p:spPr/>
        <p:txBody>
          <a:bodyPr/>
          <a:lstStyle/>
          <a:p>
            <a:r>
              <a:rPr lang="fr-FR" dirty="0"/>
              <a:t>Utilisation de </a:t>
            </a:r>
            <a:r>
              <a:rPr lang="fr-FR" dirty="0" err="1"/>
              <a:t>var_dump</a:t>
            </a:r>
            <a:r>
              <a:rPr lang="fr-FR" dirty="0"/>
              <a:t> et console.log</a:t>
            </a:r>
          </a:p>
          <a:p>
            <a:r>
              <a:rPr lang="fr-FR" dirty="0"/>
              <a:t>Création d’un contrainte pour formulaire …</a:t>
            </a:r>
          </a:p>
          <a:p>
            <a:endParaRPr lang="fr-FR" dirty="0"/>
          </a:p>
          <a:p>
            <a:endParaRPr lang="fr-FR" dirty="0"/>
          </a:p>
          <a:p>
            <a:endParaRPr lang="fr-FR" dirty="0"/>
          </a:p>
          <a:p>
            <a:endParaRPr lang="fr-FR" dirty="0"/>
          </a:p>
          <a:p>
            <a:r>
              <a:rPr lang="fr-FR" dirty="0"/>
              <a:t>… en TDD</a:t>
            </a:r>
          </a:p>
          <a:p>
            <a:r>
              <a:rPr lang="fr-FR" dirty="0"/>
              <a:t>Tests Unitaire avec </a:t>
            </a:r>
            <a:r>
              <a:rPr lang="fr-FR" dirty="0" err="1"/>
              <a:t>PHPUnit</a:t>
            </a:r>
            <a:endParaRPr lang="fr-FR" dirty="0"/>
          </a:p>
        </p:txBody>
      </p:sp>
      <p:pic>
        <p:nvPicPr>
          <p:cNvPr id="5" name="Image 4">
            <a:extLst>
              <a:ext uri="{FF2B5EF4-FFF2-40B4-BE49-F238E27FC236}">
                <a16:creationId xmlns:a16="http://schemas.microsoft.com/office/drawing/2014/main" id="{A93C95AE-9DFF-48EF-A197-1C01AD70F201}"/>
              </a:ext>
            </a:extLst>
          </p:cNvPr>
          <p:cNvPicPr>
            <a:picLocks noChangeAspect="1"/>
          </p:cNvPicPr>
          <p:nvPr/>
        </p:nvPicPr>
        <p:blipFill>
          <a:blip r:embed="rId3"/>
          <a:stretch>
            <a:fillRect/>
          </a:stretch>
        </p:blipFill>
        <p:spPr>
          <a:xfrm>
            <a:off x="1455420" y="3741420"/>
            <a:ext cx="4495800" cy="993615"/>
          </a:xfrm>
          <a:prstGeom prst="rect">
            <a:avLst/>
          </a:prstGeom>
          <a:ln>
            <a:noFill/>
          </a:ln>
          <a:effectLst>
            <a:outerShdw blurRad="292100" dist="139700" dir="2700000" algn="tl" rotWithShape="0">
              <a:srgbClr val="333333">
                <a:alpha val="65000"/>
              </a:srgbClr>
            </a:outerShdw>
          </a:effectLst>
        </p:spPr>
      </p:pic>
      <p:pic>
        <p:nvPicPr>
          <p:cNvPr id="9" name="Image 8">
            <a:extLst>
              <a:ext uri="{FF2B5EF4-FFF2-40B4-BE49-F238E27FC236}">
                <a16:creationId xmlns:a16="http://schemas.microsoft.com/office/drawing/2014/main" id="{4FB49B11-7086-4152-B759-D5337EBECBA7}"/>
              </a:ext>
            </a:extLst>
          </p:cNvPr>
          <p:cNvPicPr>
            <a:picLocks noChangeAspect="1"/>
          </p:cNvPicPr>
          <p:nvPr/>
        </p:nvPicPr>
        <p:blipFill>
          <a:blip r:embed="rId4"/>
          <a:stretch>
            <a:fillRect/>
          </a:stretch>
        </p:blipFill>
        <p:spPr>
          <a:xfrm>
            <a:off x="6736557" y="4168540"/>
            <a:ext cx="4312443" cy="1132990"/>
          </a:xfrm>
          <a:prstGeom prst="rect">
            <a:avLst/>
          </a:prstGeom>
          <a:ln>
            <a:noFill/>
          </a:ln>
          <a:effectLst>
            <a:outerShdw blurRad="292100" dist="139700" dir="2700000" algn="tl" rotWithShape="0">
              <a:srgbClr val="333333">
                <a:alpha val="65000"/>
              </a:srgbClr>
            </a:outerShdw>
          </a:effectLst>
        </p:spPr>
      </p:pic>
      <p:pic>
        <p:nvPicPr>
          <p:cNvPr id="11" name="Image 10">
            <a:extLst>
              <a:ext uri="{FF2B5EF4-FFF2-40B4-BE49-F238E27FC236}">
                <a16:creationId xmlns:a16="http://schemas.microsoft.com/office/drawing/2014/main" id="{E24B57EC-0AF9-47F3-8F69-05DD0BEF0298}"/>
              </a:ext>
            </a:extLst>
          </p:cNvPr>
          <p:cNvPicPr>
            <a:picLocks noChangeAspect="1"/>
          </p:cNvPicPr>
          <p:nvPr/>
        </p:nvPicPr>
        <p:blipFill>
          <a:blip r:embed="rId5"/>
          <a:stretch>
            <a:fillRect/>
          </a:stretch>
        </p:blipFill>
        <p:spPr>
          <a:xfrm>
            <a:off x="6407515" y="2689460"/>
            <a:ext cx="4641485" cy="1031441"/>
          </a:xfrm>
          <a:prstGeom prst="rect">
            <a:avLst/>
          </a:prstGeom>
          <a:ln>
            <a:noFill/>
          </a:ln>
          <a:effectLst>
            <a:outerShdw blurRad="292100" dist="139700" dir="2700000" algn="tl" rotWithShape="0">
              <a:srgbClr val="333333">
                <a:alpha val="65000"/>
              </a:srgbClr>
            </a:outerShdw>
          </a:effectLst>
        </p:spPr>
      </p:pic>
      <p:cxnSp>
        <p:nvCxnSpPr>
          <p:cNvPr id="13" name="Connecteur droit avec flèche 12">
            <a:extLst>
              <a:ext uri="{FF2B5EF4-FFF2-40B4-BE49-F238E27FC236}">
                <a16:creationId xmlns:a16="http://schemas.microsoft.com/office/drawing/2014/main" id="{554C0927-AE2E-4735-9168-FE0E2BAAA4E1}"/>
              </a:ext>
            </a:extLst>
          </p:cNvPr>
          <p:cNvCxnSpPr>
            <a:cxnSpLocks/>
          </p:cNvCxnSpPr>
          <p:nvPr/>
        </p:nvCxnSpPr>
        <p:spPr>
          <a:xfrm flipH="1">
            <a:off x="5219700" y="3604950"/>
            <a:ext cx="3749040" cy="469593"/>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necteur droit avec flèche 14">
            <a:extLst>
              <a:ext uri="{FF2B5EF4-FFF2-40B4-BE49-F238E27FC236}">
                <a16:creationId xmlns:a16="http://schemas.microsoft.com/office/drawing/2014/main" id="{804A36D2-158A-4C7D-AC5C-52035D863485}"/>
              </a:ext>
            </a:extLst>
          </p:cNvPr>
          <p:cNvCxnSpPr>
            <a:cxnSpLocks/>
          </p:cNvCxnSpPr>
          <p:nvPr/>
        </p:nvCxnSpPr>
        <p:spPr>
          <a:xfrm flipH="1">
            <a:off x="9090660" y="3131820"/>
            <a:ext cx="190500" cy="1036720"/>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05934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032B9BA0-B0C4-46C5-80AD-4A36495C8E03}"/>
              </a:ext>
            </a:extLst>
          </p:cNvPr>
          <p:cNvSpPr>
            <a:spLocks noGrp="1"/>
          </p:cNvSpPr>
          <p:nvPr>
            <p:ph idx="1"/>
          </p:nvPr>
        </p:nvSpPr>
        <p:spPr>
          <a:xfrm>
            <a:off x="1143000" y="350520"/>
            <a:ext cx="9906000" cy="5683458"/>
          </a:xfrm>
        </p:spPr>
        <p:txBody>
          <a:bodyPr>
            <a:normAutofit/>
          </a:bodyPr>
          <a:lstStyle/>
          <a:p>
            <a:pPr>
              <a:lnSpc>
                <a:spcPct val="120000"/>
              </a:lnSpc>
              <a:spcBef>
                <a:spcPts val="0"/>
              </a:spcBef>
            </a:pPr>
            <a:r>
              <a:rPr lang="fr-FR" dirty="0"/>
              <a:t>1</a:t>
            </a:r>
            <a:r>
              <a:rPr lang="fr-FR" baseline="30000" dirty="0"/>
              <a:t>er</a:t>
            </a:r>
            <a:r>
              <a:rPr lang="fr-FR" dirty="0"/>
              <a:t> test : le mail n’existe pas et donc est accepté…</a:t>
            </a:r>
          </a:p>
          <a:p>
            <a:pPr marL="0" indent="0">
              <a:lnSpc>
                <a:spcPct val="120000"/>
              </a:lnSpc>
              <a:spcBef>
                <a:spcPts val="0"/>
              </a:spcBef>
              <a:buNone/>
            </a:pPr>
            <a:endParaRPr lang="fr-FR"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endParaRPr>
          </a:p>
          <a:p>
            <a:pPr marL="0" indent="0">
              <a:lnSpc>
                <a:spcPct val="120000"/>
              </a:lnSpc>
              <a:spcBef>
                <a:spcPts val="0"/>
              </a:spcBef>
              <a:buNone/>
            </a:pPr>
            <a:r>
              <a:rPr lang="fr-FR"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i="1" dirty="0">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 Tests sur "</a:t>
            </a:r>
            <a:r>
              <a:rPr lang="fr-FR"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errorUnique</a:t>
            </a:r>
            <a:r>
              <a:rPr lang="fr-FR" sz="1100" i="1" dirty="0">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i="1"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testErrorUniqueMailNouveauDatas</a:t>
            </a: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i="1"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void</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bddDatas</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test@test.test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_POST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mail</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julien@test.test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FormController</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field</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mail</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unique</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bddDatas</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datas</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getDatas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this</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assertEquals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mail</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julien@test.test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datas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r>
              <a:rPr lang="fr-FR" dirty="0"/>
              <a:t>2</a:t>
            </a:r>
            <a:r>
              <a:rPr lang="fr-FR" baseline="30000" dirty="0"/>
              <a:t>ème</a:t>
            </a:r>
            <a:r>
              <a:rPr lang="fr-FR" dirty="0"/>
              <a:t> test : … et il n’y a pas de message d’erreur</a:t>
            </a: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public</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i="1"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function</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testErrorUniqueMailNouveauErrors</a:t>
            </a: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i="1"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void</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bddDatas</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test@test.test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b="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_POST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mail</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julien@test.test</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new</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FormController</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field</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mail</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unique</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bddDatas</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errors</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form</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hasErrors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this</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u="sng"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assertEquals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errors</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r>
              <a:rPr lang="fr-FR" dirty="0"/>
              <a:t>7 tests pour vérifier différent cas (tableau vide, plusieurs entrées, mail existant…)</a:t>
            </a:r>
          </a:p>
        </p:txBody>
      </p:sp>
      <p:pic>
        <p:nvPicPr>
          <p:cNvPr id="5" name="Image 4">
            <a:extLst>
              <a:ext uri="{FF2B5EF4-FFF2-40B4-BE49-F238E27FC236}">
                <a16:creationId xmlns:a16="http://schemas.microsoft.com/office/drawing/2014/main" id="{1196DB19-D31E-4CE6-A020-CBE2A1B20B27}"/>
              </a:ext>
            </a:extLst>
          </p:cNvPr>
          <p:cNvPicPr>
            <a:picLocks noChangeAspect="1"/>
          </p:cNvPicPr>
          <p:nvPr/>
        </p:nvPicPr>
        <p:blipFill>
          <a:blip r:embed="rId3"/>
          <a:stretch>
            <a:fillRect/>
          </a:stretch>
        </p:blipFill>
        <p:spPr>
          <a:xfrm>
            <a:off x="7338060" y="1098342"/>
            <a:ext cx="4006430" cy="3301851"/>
          </a:xfrm>
          <a:prstGeom prst="rect">
            <a:avLst/>
          </a:prstGeom>
          <a:ln>
            <a:noFill/>
          </a:ln>
          <a:effectLst>
            <a:outerShdw blurRad="292100" dist="139700" dir="2700000" algn="tl" rotWithShape="0">
              <a:srgbClr val="333333">
                <a:alpha val="65000"/>
              </a:srgbClr>
            </a:outerShdw>
          </a:effectLst>
        </p:spPr>
      </p:pic>
      <p:sp>
        <p:nvSpPr>
          <p:cNvPr id="6" name="ZoneTexte 5">
            <a:extLst>
              <a:ext uri="{FF2B5EF4-FFF2-40B4-BE49-F238E27FC236}">
                <a16:creationId xmlns:a16="http://schemas.microsoft.com/office/drawing/2014/main" id="{A7CCD2A6-0FA2-4C1E-A22E-8B60811E3CE1}"/>
              </a:ext>
            </a:extLst>
          </p:cNvPr>
          <p:cNvSpPr txBox="1"/>
          <p:nvPr/>
        </p:nvSpPr>
        <p:spPr>
          <a:xfrm>
            <a:off x="8069580" y="729010"/>
            <a:ext cx="1518364" cy="369332"/>
          </a:xfrm>
          <a:prstGeom prst="rect">
            <a:avLst/>
          </a:prstGeom>
          <a:noFill/>
        </p:spPr>
        <p:txBody>
          <a:bodyPr wrap="none" rtlCol="0">
            <a:spAutoFit/>
          </a:bodyPr>
          <a:lstStyle/>
          <a:p>
            <a:r>
              <a:rPr lang="fr-FR" dirty="0"/>
              <a:t>En cas d’échec :</a:t>
            </a:r>
          </a:p>
        </p:txBody>
      </p:sp>
      <p:cxnSp>
        <p:nvCxnSpPr>
          <p:cNvPr id="8" name="Connecteur droit avec flèche 7">
            <a:extLst>
              <a:ext uri="{FF2B5EF4-FFF2-40B4-BE49-F238E27FC236}">
                <a16:creationId xmlns:a16="http://schemas.microsoft.com/office/drawing/2014/main" id="{AE458D11-DDA7-4EE1-930E-CC56914263E7}"/>
              </a:ext>
            </a:extLst>
          </p:cNvPr>
          <p:cNvCxnSpPr/>
          <p:nvPr/>
        </p:nvCxnSpPr>
        <p:spPr>
          <a:xfrm flipV="1">
            <a:off x="5821680" y="960120"/>
            <a:ext cx="1798320" cy="1013460"/>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64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CB2C78C-9379-4085-BA04-882A71DA19DE}"/>
              </a:ext>
            </a:extLst>
          </p:cNvPr>
          <p:cNvSpPr>
            <a:spLocks noGrp="1"/>
          </p:cNvSpPr>
          <p:nvPr>
            <p:ph type="title"/>
          </p:nvPr>
        </p:nvSpPr>
        <p:spPr/>
        <p:txBody>
          <a:bodyPr/>
          <a:lstStyle/>
          <a:p>
            <a:r>
              <a:rPr lang="fr-FR" dirty="0"/>
              <a:t>conclusions</a:t>
            </a:r>
          </a:p>
        </p:txBody>
      </p:sp>
      <p:sp>
        <p:nvSpPr>
          <p:cNvPr id="3" name="Espace réservé du contenu 2">
            <a:extLst>
              <a:ext uri="{FF2B5EF4-FFF2-40B4-BE49-F238E27FC236}">
                <a16:creationId xmlns:a16="http://schemas.microsoft.com/office/drawing/2014/main" id="{D0BEF489-19CF-4264-A986-BB2A5661F5A8}"/>
              </a:ext>
            </a:extLst>
          </p:cNvPr>
          <p:cNvSpPr>
            <a:spLocks noGrp="1"/>
          </p:cNvSpPr>
          <p:nvPr>
            <p:ph idx="1"/>
          </p:nvPr>
        </p:nvSpPr>
        <p:spPr/>
        <p:txBody>
          <a:bodyPr/>
          <a:lstStyle/>
          <a:p>
            <a:r>
              <a:rPr lang="fr-FR" dirty="0"/>
              <a:t>Expériences professionnelle et personnelle</a:t>
            </a:r>
          </a:p>
          <a:p>
            <a:endParaRPr lang="fr-FR" dirty="0"/>
          </a:p>
          <a:p>
            <a:r>
              <a:rPr lang="fr-FR" dirty="0"/>
              <a:t>…to </a:t>
            </a:r>
            <a:r>
              <a:rPr lang="fr-FR" dirty="0" err="1"/>
              <a:t>be</a:t>
            </a:r>
            <a:r>
              <a:rPr lang="fr-FR" dirty="0"/>
              <a:t> </a:t>
            </a:r>
            <a:r>
              <a:rPr lang="fr-FR" dirty="0" err="1"/>
              <a:t>continued</a:t>
            </a:r>
            <a:r>
              <a:rPr lang="fr-FR" dirty="0"/>
              <a:t> ?</a:t>
            </a:r>
          </a:p>
        </p:txBody>
      </p:sp>
      <p:pic>
        <p:nvPicPr>
          <p:cNvPr id="5" name="Image 4">
            <a:extLst>
              <a:ext uri="{FF2B5EF4-FFF2-40B4-BE49-F238E27FC236}">
                <a16:creationId xmlns:a16="http://schemas.microsoft.com/office/drawing/2014/main" id="{1C90C37E-E403-4ADA-8297-D2F75C4203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3303" y="2665123"/>
            <a:ext cx="6715697" cy="334866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69961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12BE61D-1B30-4197-A148-4043B062A1FE}"/>
              </a:ext>
            </a:extLst>
          </p:cNvPr>
          <p:cNvSpPr>
            <a:spLocks noGrp="1"/>
          </p:cNvSpPr>
          <p:nvPr>
            <p:ph type="title"/>
          </p:nvPr>
        </p:nvSpPr>
        <p:spPr/>
        <p:txBody>
          <a:bodyPr/>
          <a:lstStyle/>
          <a:p>
            <a:pPr algn="ctr"/>
            <a:r>
              <a:rPr lang="fr-FR" dirty="0"/>
              <a:t>Merci !</a:t>
            </a:r>
          </a:p>
        </p:txBody>
      </p:sp>
      <p:pic>
        <p:nvPicPr>
          <p:cNvPr id="5" name="Espace réservé du contenu 4">
            <a:extLst>
              <a:ext uri="{FF2B5EF4-FFF2-40B4-BE49-F238E27FC236}">
                <a16:creationId xmlns:a16="http://schemas.microsoft.com/office/drawing/2014/main" id="{AA897863-71FD-4B73-B087-089DB5C533F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83843" y="2009775"/>
            <a:ext cx="4024313" cy="4024313"/>
          </a:xfrm>
        </p:spPr>
      </p:pic>
    </p:spTree>
    <p:extLst>
      <p:ext uri="{BB962C8B-B14F-4D97-AF65-F5344CB8AC3E}">
        <p14:creationId xmlns:p14="http://schemas.microsoft.com/office/powerpoint/2010/main" val="1655910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A281F69-17B7-4373-BB3F-5EA1ECA76BA6}"/>
              </a:ext>
            </a:extLst>
          </p:cNvPr>
          <p:cNvSpPr>
            <a:spLocks noGrp="1"/>
          </p:cNvSpPr>
          <p:nvPr>
            <p:ph type="title"/>
          </p:nvPr>
        </p:nvSpPr>
        <p:spPr/>
        <p:txBody>
          <a:bodyPr/>
          <a:lstStyle/>
          <a:p>
            <a:r>
              <a:rPr lang="fr-FR" dirty="0"/>
              <a:t>Présentation</a:t>
            </a:r>
          </a:p>
        </p:txBody>
      </p:sp>
      <p:sp>
        <p:nvSpPr>
          <p:cNvPr id="3" name="Espace réservé du contenu 2">
            <a:extLst>
              <a:ext uri="{FF2B5EF4-FFF2-40B4-BE49-F238E27FC236}">
                <a16:creationId xmlns:a16="http://schemas.microsoft.com/office/drawing/2014/main" id="{F08BA0D9-0FAB-4DB8-870B-9E01FE6DB9D1}"/>
              </a:ext>
            </a:extLst>
          </p:cNvPr>
          <p:cNvSpPr>
            <a:spLocks noGrp="1"/>
          </p:cNvSpPr>
          <p:nvPr>
            <p:ph idx="1"/>
          </p:nvPr>
        </p:nvSpPr>
        <p:spPr/>
        <p:txBody>
          <a:bodyPr>
            <a:normAutofit/>
          </a:bodyPr>
          <a:lstStyle/>
          <a:p>
            <a:r>
              <a:rPr lang="fr-FR" dirty="0"/>
              <a:t>Coworking de Moulins (03)</a:t>
            </a:r>
          </a:p>
          <a:p>
            <a:pPr marL="0" indent="0">
              <a:buNone/>
            </a:pPr>
            <a:endParaRPr lang="fr-FR" dirty="0"/>
          </a:p>
          <a:p>
            <a:r>
              <a:rPr lang="fr-FR" dirty="0"/>
              <a:t>Julien DUGRAIS, maître de stage</a:t>
            </a:r>
          </a:p>
          <a:p>
            <a:pPr marL="0" indent="0">
              <a:buNone/>
            </a:pPr>
            <a:r>
              <a:rPr lang="fr-FR" dirty="0"/>
              <a:t>    mais aussi développeur, formateur… et passionné !</a:t>
            </a:r>
          </a:p>
          <a:p>
            <a:pPr marL="0" indent="0">
              <a:buNone/>
            </a:pPr>
            <a:endParaRPr lang="fr-FR" dirty="0"/>
          </a:p>
          <a:p>
            <a:r>
              <a:rPr lang="fr-FR" dirty="0"/>
              <a:t>Membre de l’association des coworkers et administrateur</a:t>
            </a:r>
          </a:p>
          <a:p>
            <a:endParaRPr lang="fr-FR" dirty="0"/>
          </a:p>
          <a:p>
            <a:r>
              <a:rPr lang="fr-FR" dirty="0"/>
              <a:t>FLORA acronyme signifiant « Fablab Libre </a:t>
            </a:r>
            <a:r>
              <a:rPr lang="fr-FR" dirty="0" err="1"/>
              <a:t>cOworking</a:t>
            </a:r>
            <a:r>
              <a:rPr lang="fr-FR" dirty="0"/>
              <a:t> </a:t>
            </a:r>
            <a:r>
              <a:rPr lang="fr-FR" dirty="0" err="1"/>
              <a:t>oRganisation</a:t>
            </a:r>
            <a:r>
              <a:rPr lang="fr-FR" dirty="0"/>
              <a:t> </a:t>
            </a:r>
            <a:r>
              <a:rPr lang="fr-FR" dirty="0" err="1"/>
              <a:t>incubAteur</a:t>
            </a:r>
            <a:r>
              <a:rPr lang="fr-FR" dirty="0"/>
              <a:t> »</a:t>
            </a:r>
          </a:p>
        </p:txBody>
      </p:sp>
      <p:pic>
        <p:nvPicPr>
          <p:cNvPr id="5" name="Image 4">
            <a:extLst>
              <a:ext uri="{FF2B5EF4-FFF2-40B4-BE49-F238E27FC236}">
                <a16:creationId xmlns:a16="http://schemas.microsoft.com/office/drawing/2014/main" id="{F3F4151D-93F8-4190-947F-47F8C7A243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5394" y="1224479"/>
            <a:ext cx="3793471" cy="284510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15085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F190572-737B-47A9-95F9-BE094FCE5371}"/>
              </a:ext>
            </a:extLst>
          </p:cNvPr>
          <p:cNvSpPr>
            <a:spLocks noGrp="1"/>
          </p:cNvSpPr>
          <p:nvPr>
            <p:ph type="title"/>
          </p:nvPr>
        </p:nvSpPr>
        <p:spPr/>
        <p:txBody>
          <a:bodyPr/>
          <a:lstStyle/>
          <a:p>
            <a:r>
              <a:rPr lang="fr-FR" dirty="0"/>
              <a:t>Mission du stage</a:t>
            </a:r>
          </a:p>
        </p:txBody>
      </p:sp>
      <p:sp>
        <p:nvSpPr>
          <p:cNvPr id="3" name="Espace réservé du contenu 2">
            <a:extLst>
              <a:ext uri="{FF2B5EF4-FFF2-40B4-BE49-F238E27FC236}">
                <a16:creationId xmlns:a16="http://schemas.microsoft.com/office/drawing/2014/main" id="{6EA6EE87-A272-4F66-B9EB-21195AEF77ED}"/>
              </a:ext>
            </a:extLst>
          </p:cNvPr>
          <p:cNvSpPr>
            <a:spLocks noGrp="1"/>
          </p:cNvSpPr>
          <p:nvPr>
            <p:ph idx="1"/>
          </p:nvPr>
        </p:nvSpPr>
        <p:spPr/>
        <p:txBody>
          <a:bodyPr/>
          <a:lstStyle/>
          <a:p>
            <a:r>
              <a:rPr lang="fr-FR" dirty="0"/>
              <a:t>Mise à jour (Législation, sécurité, accessibilité..)</a:t>
            </a:r>
          </a:p>
          <a:p>
            <a:endParaRPr lang="fr-FR" dirty="0"/>
          </a:p>
          <a:p>
            <a:r>
              <a:rPr lang="fr-FR" dirty="0"/>
              <a:t>Développement de nouvelles fonctionnalités</a:t>
            </a:r>
          </a:p>
          <a:p>
            <a:endParaRPr lang="fr-FR" dirty="0"/>
          </a:p>
          <a:p>
            <a:r>
              <a:rPr lang="fr-FR" dirty="0"/>
              <a:t>HTML, CSS, Javascript et surtout le PHP en « orienté objet »</a:t>
            </a:r>
          </a:p>
          <a:p>
            <a:endParaRPr lang="fr-FR" dirty="0"/>
          </a:p>
          <a:p>
            <a:r>
              <a:rPr lang="fr-FR" dirty="0"/>
              <a:t>MVC mais sans </a:t>
            </a:r>
            <a:r>
              <a:rPr lang="fr-FR" i="1" dirty="0" err="1"/>
              <a:t>frameworks</a:t>
            </a:r>
            <a:endParaRPr lang="fr-FR" i="1" dirty="0"/>
          </a:p>
        </p:txBody>
      </p:sp>
      <p:pic>
        <p:nvPicPr>
          <p:cNvPr id="7" name="Image 6">
            <a:extLst>
              <a:ext uri="{FF2B5EF4-FFF2-40B4-BE49-F238E27FC236}">
                <a16:creationId xmlns:a16="http://schemas.microsoft.com/office/drawing/2014/main" id="{512F63F8-26DF-4BA4-90C8-F6456AF35E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2544" y="861181"/>
            <a:ext cx="2181529" cy="517279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2863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553C1A0-4BE7-493B-940B-84D8CB8F46AD}"/>
              </a:ext>
            </a:extLst>
          </p:cNvPr>
          <p:cNvSpPr>
            <a:spLocks noGrp="1"/>
          </p:cNvSpPr>
          <p:nvPr>
            <p:ph type="title"/>
          </p:nvPr>
        </p:nvSpPr>
        <p:spPr/>
        <p:txBody>
          <a:bodyPr/>
          <a:lstStyle/>
          <a:p>
            <a:r>
              <a:rPr lang="fr-FR" dirty="0"/>
              <a:t>Environnement</a:t>
            </a:r>
          </a:p>
        </p:txBody>
      </p:sp>
      <p:sp>
        <p:nvSpPr>
          <p:cNvPr id="3" name="Espace réservé du contenu 2">
            <a:extLst>
              <a:ext uri="{FF2B5EF4-FFF2-40B4-BE49-F238E27FC236}">
                <a16:creationId xmlns:a16="http://schemas.microsoft.com/office/drawing/2014/main" id="{BD994833-42C0-4959-94F2-875AE2F6B585}"/>
              </a:ext>
            </a:extLst>
          </p:cNvPr>
          <p:cNvSpPr>
            <a:spLocks noGrp="1"/>
          </p:cNvSpPr>
          <p:nvPr>
            <p:ph idx="1"/>
          </p:nvPr>
        </p:nvSpPr>
        <p:spPr/>
        <p:txBody>
          <a:bodyPr/>
          <a:lstStyle/>
          <a:p>
            <a:r>
              <a:rPr lang="fr-FR" dirty="0"/>
              <a:t>Méthode travail AGILE</a:t>
            </a:r>
          </a:p>
          <a:p>
            <a:endParaRPr lang="fr-FR" dirty="0"/>
          </a:p>
          <a:p>
            <a:r>
              <a:rPr lang="fr-FR" dirty="0"/>
              <a:t>Mac Vs Windows, vainqueur : DOCKER !</a:t>
            </a:r>
          </a:p>
          <a:p>
            <a:endParaRPr lang="fr-FR" dirty="0"/>
          </a:p>
          <a:p>
            <a:r>
              <a:rPr lang="fr-FR" dirty="0"/>
              <a:t>GitHub, une exigence</a:t>
            </a:r>
          </a:p>
          <a:p>
            <a:endParaRPr lang="fr-FR" dirty="0"/>
          </a:p>
          <a:p>
            <a:r>
              <a:rPr lang="fr-FR" dirty="0"/>
              <a:t>Base de données en SQLite</a:t>
            </a:r>
          </a:p>
        </p:txBody>
      </p:sp>
      <p:pic>
        <p:nvPicPr>
          <p:cNvPr id="5" name="Image 4">
            <a:extLst>
              <a:ext uri="{FF2B5EF4-FFF2-40B4-BE49-F238E27FC236}">
                <a16:creationId xmlns:a16="http://schemas.microsoft.com/office/drawing/2014/main" id="{FA194B72-507C-4940-B347-EC31855D8A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1161" y="2555321"/>
            <a:ext cx="5092521" cy="293289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4481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E202CC3-309B-40FC-B07B-4F6981F50CDD}"/>
              </a:ext>
            </a:extLst>
          </p:cNvPr>
          <p:cNvSpPr>
            <a:spLocks noGrp="1"/>
          </p:cNvSpPr>
          <p:nvPr>
            <p:ph type="title"/>
          </p:nvPr>
        </p:nvSpPr>
        <p:spPr/>
        <p:txBody>
          <a:bodyPr/>
          <a:lstStyle/>
          <a:p>
            <a:r>
              <a:rPr lang="fr-FR" dirty="0"/>
              <a:t>Sécurité</a:t>
            </a:r>
          </a:p>
        </p:txBody>
      </p:sp>
      <p:sp>
        <p:nvSpPr>
          <p:cNvPr id="3" name="Espace réservé du contenu 2">
            <a:extLst>
              <a:ext uri="{FF2B5EF4-FFF2-40B4-BE49-F238E27FC236}">
                <a16:creationId xmlns:a16="http://schemas.microsoft.com/office/drawing/2014/main" id="{AB2CAB11-13CE-4542-9F47-FEF0CF34FE9E}"/>
              </a:ext>
            </a:extLst>
          </p:cNvPr>
          <p:cNvSpPr>
            <a:spLocks noGrp="1"/>
          </p:cNvSpPr>
          <p:nvPr>
            <p:ph idx="1"/>
          </p:nvPr>
        </p:nvSpPr>
        <p:spPr/>
        <p:txBody>
          <a:bodyPr/>
          <a:lstStyle/>
          <a:p>
            <a:r>
              <a:rPr lang="fr-FR" dirty="0"/>
              <a:t>Omniprésence durant le stage</a:t>
            </a:r>
          </a:p>
          <a:p>
            <a:endParaRPr lang="fr-FR" dirty="0"/>
          </a:p>
          <a:p>
            <a:r>
              <a:rPr lang="fr-FR" dirty="0"/>
              <a:t>Utilisation des contrôleurs spécifiques car sécurisés</a:t>
            </a:r>
          </a:p>
          <a:p>
            <a:endParaRPr lang="fr-FR" dirty="0"/>
          </a:p>
          <a:p>
            <a:r>
              <a:rPr lang="fr-FR" dirty="0"/>
              <a:t>Veille sur la sécurité</a:t>
            </a:r>
          </a:p>
          <a:p>
            <a:endParaRPr lang="fr-FR" dirty="0"/>
          </a:p>
          <a:p>
            <a:r>
              <a:rPr lang="fr-FR" dirty="0"/>
              <a:t>Faille détectée</a:t>
            </a:r>
          </a:p>
        </p:txBody>
      </p:sp>
      <p:pic>
        <p:nvPicPr>
          <p:cNvPr id="5" name="Image 4">
            <a:extLst>
              <a:ext uri="{FF2B5EF4-FFF2-40B4-BE49-F238E27FC236}">
                <a16:creationId xmlns:a16="http://schemas.microsoft.com/office/drawing/2014/main" id="{2A1ED782-1370-4D87-9E30-4EA1E84317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2276" y="3679187"/>
            <a:ext cx="5228493" cy="24487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53077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4DE04A-86F5-4206-B795-899D10443B55}"/>
              </a:ext>
            </a:extLst>
          </p:cNvPr>
          <p:cNvSpPr>
            <a:spLocks noGrp="1"/>
          </p:cNvSpPr>
          <p:nvPr>
            <p:ph type="title"/>
          </p:nvPr>
        </p:nvSpPr>
        <p:spPr/>
        <p:txBody>
          <a:bodyPr/>
          <a:lstStyle/>
          <a:p>
            <a:r>
              <a:rPr lang="fr-FR" dirty="0"/>
              <a:t>Compétences du référentiel</a:t>
            </a:r>
          </a:p>
        </p:txBody>
      </p:sp>
      <p:sp>
        <p:nvSpPr>
          <p:cNvPr id="3" name="Espace réservé du contenu 2">
            <a:extLst>
              <a:ext uri="{FF2B5EF4-FFF2-40B4-BE49-F238E27FC236}">
                <a16:creationId xmlns:a16="http://schemas.microsoft.com/office/drawing/2014/main" id="{A507939D-53DD-4EAE-846F-B529C2B4EBEA}"/>
              </a:ext>
            </a:extLst>
          </p:cNvPr>
          <p:cNvSpPr>
            <a:spLocks noGrp="1"/>
          </p:cNvSpPr>
          <p:nvPr>
            <p:ph idx="1"/>
          </p:nvPr>
        </p:nvSpPr>
        <p:spPr/>
        <p:txBody>
          <a:bodyPr/>
          <a:lstStyle/>
          <a:p>
            <a:pPr>
              <a:buFont typeface="Wingdings" panose="05000000000000000000" pitchFamily="2" charset="2"/>
              <a:buChar char="Ø"/>
            </a:pPr>
            <a:r>
              <a:rPr lang="fr-FR" dirty="0"/>
              <a:t>Front-end</a:t>
            </a:r>
          </a:p>
          <a:p>
            <a:pPr lvl="1"/>
            <a:r>
              <a:rPr lang="fr-FR" sz="2400" dirty="0"/>
              <a:t>Maquetter une application</a:t>
            </a:r>
          </a:p>
          <a:p>
            <a:pPr lvl="1"/>
            <a:r>
              <a:rPr lang="fr-FR" sz="2400" dirty="0">
                <a:effectLst/>
                <a:ea typeface="Times New Roman" panose="02020603050405020304" pitchFamily="18" charset="0"/>
                <a:cs typeface="Calibri" panose="020F0502020204030204" pitchFamily="34" charset="0"/>
              </a:rPr>
              <a:t>Réaliser une interface utilisateur web statique et adaptable</a:t>
            </a:r>
            <a:endParaRPr lang="fr-FR" sz="2400" dirty="0">
              <a:effectLst/>
              <a:ea typeface="Times New Roman" panose="02020603050405020304" pitchFamily="18" charset="0"/>
              <a:cs typeface="Wingdings" panose="05000000000000000000" pitchFamily="2" charset="2"/>
            </a:endParaRPr>
          </a:p>
          <a:p>
            <a:pPr lvl="1"/>
            <a:r>
              <a:rPr lang="fr-FR" sz="2400" dirty="0">
                <a:effectLst/>
                <a:ea typeface="Times New Roman" panose="02020603050405020304" pitchFamily="18" charset="0"/>
                <a:cs typeface="Calibri" panose="020F0502020204030204" pitchFamily="34" charset="0"/>
              </a:rPr>
              <a:t>Développer une interface utilisateur web dynamique</a:t>
            </a:r>
          </a:p>
          <a:p>
            <a:pPr lvl="1"/>
            <a:endParaRPr lang="fr-FR" dirty="0">
              <a:effectLst/>
              <a:ea typeface="Times New Roman" panose="02020603050405020304" pitchFamily="18" charset="0"/>
              <a:cs typeface="Wingdings" panose="05000000000000000000" pitchFamily="2" charset="2"/>
            </a:endParaRPr>
          </a:p>
          <a:p>
            <a:pPr>
              <a:buFont typeface="Wingdings" panose="05000000000000000000" pitchFamily="2" charset="2"/>
              <a:buChar char="Ø"/>
            </a:pPr>
            <a:r>
              <a:rPr lang="fr-FR" dirty="0"/>
              <a:t>Back-end</a:t>
            </a:r>
          </a:p>
          <a:p>
            <a:pPr lvl="1"/>
            <a:r>
              <a:rPr lang="fr-FR" sz="2400" dirty="0">
                <a:effectLst/>
                <a:ea typeface="Times New Roman" panose="02020603050405020304" pitchFamily="18" charset="0"/>
                <a:cs typeface="Calibri" panose="020F0502020204030204" pitchFamily="34" charset="0"/>
              </a:rPr>
              <a:t>Développer les composants d’accès aux données</a:t>
            </a:r>
            <a:endParaRPr lang="fr-FR" sz="2400" dirty="0">
              <a:effectLst/>
              <a:ea typeface="Times New Roman" panose="02020603050405020304" pitchFamily="18" charset="0"/>
              <a:cs typeface="Wingdings" panose="05000000000000000000" pitchFamily="2" charset="2"/>
            </a:endParaRPr>
          </a:p>
          <a:p>
            <a:pPr lvl="1"/>
            <a:r>
              <a:rPr lang="fr-FR" sz="2400" dirty="0">
                <a:effectLst/>
                <a:ea typeface="Times New Roman" panose="02020603050405020304" pitchFamily="18" charset="0"/>
                <a:cs typeface="Calibri" panose="020F0502020204030204" pitchFamily="34" charset="0"/>
              </a:rPr>
              <a:t>Développer la partie back-end d’une application web ou web mobile</a:t>
            </a:r>
            <a:endParaRPr lang="fr-FR" sz="2400" dirty="0">
              <a:effectLst/>
              <a:ea typeface="Times New Roman" panose="02020603050405020304" pitchFamily="18" charset="0"/>
              <a:cs typeface="Wingdings" panose="05000000000000000000" pitchFamily="2" charset="2"/>
            </a:endParaRPr>
          </a:p>
          <a:p>
            <a:pPr marL="0" indent="0">
              <a:buNone/>
            </a:pPr>
            <a:endParaRPr lang="fr-FR" dirty="0"/>
          </a:p>
        </p:txBody>
      </p:sp>
    </p:spTree>
    <p:extLst>
      <p:ext uri="{BB962C8B-B14F-4D97-AF65-F5344CB8AC3E}">
        <p14:creationId xmlns:p14="http://schemas.microsoft.com/office/powerpoint/2010/main" val="17342283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F92B3365-4B10-4972-B564-69D7695D31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0115" y="2009554"/>
            <a:ext cx="5419997" cy="3387498"/>
          </a:xfrm>
          <a:prstGeom prst="rect">
            <a:avLst/>
          </a:prstGeom>
          <a:ln>
            <a:noFill/>
          </a:ln>
          <a:effectLst>
            <a:outerShdw blurRad="292100" dist="139700" dir="2700000" algn="tl" rotWithShape="0">
              <a:srgbClr val="333333">
                <a:alpha val="65000"/>
              </a:srgbClr>
            </a:outerShdw>
          </a:effectLst>
        </p:spPr>
      </p:pic>
      <p:sp>
        <p:nvSpPr>
          <p:cNvPr id="2" name="Titre 1">
            <a:extLst>
              <a:ext uri="{FF2B5EF4-FFF2-40B4-BE49-F238E27FC236}">
                <a16:creationId xmlns:a16="http://schemas.microsoft.com/office/drawing/2014/main" id="{E6289A5A-298C-4141-9296-AB6FD0F6606C}"/>
              </a:ext>
            </a:extLst>
          </p:cNvPr>
          <p:cNvSpPr>
            <a:spLocks noGrp="1"/>
          </p:cNvSpPr>
          <p:nvPr>
            <p:ph type="title"/>
          </p:nvPr>
        </p:nvSpPr>
        <p:spPr/>
        <p:txBody>
          <a:bodyPr/>
          <a:lstStyle/>
          <a:p>
            <a:r>
              <a:rPr lang="fr-FR" dirty="0"/>
              <a:t>Maquettage</a:t>
            </a:r>
          </a:p>
        </p:txBody>
      </p:sp>
      <p:sp>
        <p:nvSpPr>
          <p:cNvPr id="3" name="Espace réservé du contenu 2">
            <a:extLst>
              <a:ext uri="{FF2B5EF4-FFF2-40B4-BE49-F238E27FC236}">
                <a16:creationId xmlns:a16="http://schemas.microsoft.com/office/drawing/2014/main" id="{64C9BFE6-69AF-4A5E-A05D-03998E93022C}"/>
              </a:ext>
            </a:extLst>
          </p:cNvPr>
          <p:cNvSpPr>
            <a:spLocks noGrp="1"/>
          </p:cNvSpPr>
          <p:nvPr>
            <p:ph idx="1"/>
          </p:nvPr>
        </p:nvSpPr>
        <p:spPr>
          <a:xfrm>
            <a:off x="1143000" y="2009554"/>
            <a:ext cx="4614705" cy="4024424"/>
          </a:xfrm>
        </p:spPr>
        <p:txBody>
          <a:bodyPr>
            <a:noAutofit/>
          </a:bodyPr>
          <a:lstStyle/>
          <a:p>
            <a:r>
              <a:rPr lang="fr-FR" dirty="0"/>
              <a:t>Pour la prochaine interface « tableau de bord » administrateur</a:t>
            </a:r>
          </a:p>
          <a:p>
            <a:r>
              <a:rPr lang="fr-FR" dirty="0"/>
              <a:t>Visibilité et intuitive avec affichage dynamique des informations</a:t>
            </a:r>
          </a:p>
          <a:p>
            <a:r>
              <a:rPr lang="fr-FR" dirty="0"/>
              <a:t>Utilisation de FIGMA</a:t>
            </a:r>
          </a:p>
          <a:p>
            <a:r>
              <a:rPr lang="fr-FR" dirty="0"/>
              <a:t>Liberté de création mais avis et retours des utilisateurs</a:t>
            </a:r>
          </a:p>
        </p:txBody>
      </p:sp>
    </p:spTree>
    <p:extLst>
      <p:ext uri="{BB962C8B-B14F-4D97-AF65-F5344CB8AC3E}">
        <p14:creationId xmlns:p14="http://schemas.microsoft.com/office/powerpoint/2010/main" val="4258005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54E46A2-CA7C-45FD-A13D-5A4F73ADB4E3}"/>
              </a:ext>
            </a:extLst>
          </p:cNvPr>
          <p:cNvSpPr>
            <a:spLocks noGrp="1"/>
          </p:cNvSpPr>
          <p:nvPr>
            <p:ph type="title"/>
          </p:nvPr>
        </p:nvSpPr>
        <p:spPr/>
        <p:txBody>
          <a:bodyPr/>
          <a:lstStyle/>
          <a:p>
            <a:r>
              <a:rPr lang="fr-FR" dirty="0"/>
              <a:t>Page d’accueil</a:t>
            </a:r>
          </a:p>
        </p:txBody>
      </p:sp>
      <p:sp>
        <p:nvSpPr>
          <p:cNvPr id="3" name="Espace réservé du contenu 2">
            <a:extLst>
              <a:ext uri="{FF2B5EF4-FFF2-40B4-BE49-F238E27FC236}">
                <a16:creationId xmlns:a16="http://schemas.microsoft.com/office/drawing/2014/main" id="{7AFDDB7D-60CA-49F4-9C92-B64CC1A5AFC6}"/>
              </a:ext>
            </a:extLst>
          </p:cNvPr>
          <p:cNvSpPr>
            <a:spLocks noGrp="1"/>
          </p:cNvSpPr>
          <p:nvPr>
            <p:ph idx="1"/>
          </p:nvPr>
        </p:nvSpPr>
        <p:spPr/>
        <p:txBody>
          <a:bodyPr/>
          <a:lstStyle/>
          <a:p>
            <a:r>
              <a:rPr lang="fr-FR" dirty="0"/>
              <a:t>Amélioration et intégration de nouvelles fonctionnalités</a:t>
            </a:r>
          </a:p>
          <a:p>
            <a:endParaRPr lang="fr-FR" dirty="0"/>
          </a:p>
          <a:p>
            <a:r>
              <a:rPr lang="fr-FR" i="1" dirty="0"/>
              <a:t>Responsive </a:t>
            </a:r>
            <a:r>
              <a:rPr lang="fr-FR" dirty="0"/>
              <a:t>et accessibilité</a:t>
            </a:r>
          </a:p>
          <a:p>
            <a:endParaRPr lang="fr-FR" dirty="0"/>
          </a:p>
          <a:p>
            <a:r>
              <a:rPr lang="fr-FR" dirty="0"/>
              <a:t>HTML, CSS &amp; Javascript</a:t>
            </a:r>
          </a:p>
          <a:p>
            <a:endParaRPr lang="fr-FR" dirty="0"/>
          </a:p>
          <a:p>
            <a:r>
              <a:rPr lang="fr-FR" dirty="0" err="1"/>
              <a:t>FlexBox</a:t>
            </a:r>
            <a:r>
              <a:rPr lang="fr-FR" dirty="0"/>
              <a:t> &amp; </a:t>
            </a:r>
            <a:r>
              <a:rPr lang="fr-FR" i="1" dirty="0"/>
              <a:t>Media </a:t>
            </a:r>
            <a:r>
              <a:rPr lang="fr-FR" i="1" dirty="0" err="1"/>
              <a:t>Queries</a:t>
            </a:r>
            <a:endParaRPr lang="fr-FR" i="1" dirty="0"/>
          </a:p>
        </p:txBody>
      </p:sp>
      <p:pic>
        <p:nvPicPr>
          <p:cNvPr id="9" name="Image 8">
            <a:extLst>
              <a:ext uri="{FF2B5EF4-FFF2-40B4-BE49-F238E27FC236}">
                <a16:creationId xmlns:a16="http://schemas.microsoft.com/office/drawing/2014/main" id="{56948602-F9AC-489D-BD0E-58F1600015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0166" y="3326575"/>
            <a:ext cx="3609870" cy="2707403"/>
          </a:xfrm>
          <a:prstGeom prst="rect">
            <a:avLst/>
          </a:prstGeom>
          <a:ln>
            <a:noFill/>
          </a:ln>
          <a:effectLst>
            <a:outerShdw blurRad="292100" dist="139700" dir="2700000" algn="tl" rotWithShape="0">
              <a:srgbClr val="333333">
                <a:alpha val="65000"/>
              </a:srgbClr>
            </a:outerShdw>
          </a:effectLst>
        </p:spPr>
      </p:pic>
      <p:pic>
        <p:nvPicPr>
          <p:cNvPr id="11" name="Image 10">
            <a:extLst>
              <a:ext uri="{FF2B5EF4-FFF2-40B4-BE49-F238E27FC236}">
                <a16:creationId xmlns:a16="http://schemas.microsoft.com/office/drawing/2014/main" id="{95470C53-DD10-4E16-883B-C694D4352F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68166" y="1095214"/>
            <a:ext cx="2280834" cy="493876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65717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EB8CD305-E5E2-4243-858A-A5CFEC765212}"/>
              </a:ext>
            </a:extLst>
          </p:cNvPr>
          <p:cNvPicPr>
            <a:picLocks noChangeAspect="1"/>
          </p:cNvPicPr>
          <p:nvPr/>
        </p:nvPicPr>
        <p:blipFill>
          <a:blip r:embed="rId3"/>
          <a:stretch>
            <a:fillRect/>
          </a:stretch>
        </p:blipFill>
        <p:spPr>
          <a:xfrm>
            <a:off x="7478882" y="1487127"/>
            <a:ext cx="3570118" cy="3883745"/>
          </a:xfrm>
          <a:prstGeom prst="rect">
            <a:avLst/>
          </a:prstGeom>
        </p:spPr>
      </p:pic>
      <p:sp>
        <p:nvSpPr>
          <p:cNvPr id="2" name="Titre 1">
            <a:extLst>
              <a:ext uri="{FF2B5EF4-FFF2-40B4-BE49-F238E27FC236}">
                <a16:creationId xmlns:a16="http://schemas.microsoft.com/office/drawing/2014/main" id="{CF2A3543-4991-4909-B453-434374745A1F}"/>
              </a:ext>
            </a:extLst>
          </p:cNvPr>
          <p:cNvSpPr>
            <a:spLocks noGrp="1"/>
          </p:cNvSpPr>
          <p:nvPr>
            <p:ph type="title"/>
          </p:nvPr>
        </p:nvSpPr>
        <p:spPr/>
        <p:txBody>
          <a:bodyPr/>
          <a:lstStyle/>
          <a:p>
            <a:r>
              <a:rPr lang="fr-FR" dirty="0"/>
              <a:t>La carte</a:t>
            </a:r>
          </a:p>
        </p:txBody>
      </p:sp>
      <p:sp>
        <p:nvSpPr>
          <p:cNvPr id="3" name="Espace réservé du contenu 2">
            <a:extLst>
              <a:ext uri="{FF2B5EF4-FFF2-40B4-BE49-F238E27FC236}">
                <a16:creationId xmlns:a16="http://schemas.microsoft.com/office/drawing/2014/main" id="{101CF670-AE5F-4D12-B3F0-13FB61246C7F}"/>
              </a:ext>
            </a:extLst>
          </p:cNvPr>
          <p:cNvSpPr>
            <a:spLocks noGrp="1"/>
          </p:cNvSpPr>
          <p:nvPr>
            <p:ph idx="1"/>
          </p:nvPr>
        </p:nvSpPr>
        <p:spPr>
          <a:xfrm>
            <a:off x="1143000" y="2009554"/>
            <a:ext cx="6423409" cy="4511826"/>
          </a:xfrm>
        </p:spPr>
        <p:txBody>
          <a:bodyPr>
            <a:normAutofit/>
          </a:bodyPr>
          <a:lstStyle/>
          <a:p>
            <a:r>
              <a:rPr lang="fr-FR" dirty="0"/>
              <a:t>Carte d’</a:t>
            </a:r>
            <a:r>
              <a:rPr lang="fr-FR" dirty="0" err="1"/>
              <a:t>OpenStreetMap</a:t>
            </a:r>
            <a:r>
              <a:rPr lang="fr-FR" dirty="0"/>
              <a:t> : &lt;</a:t>
            </a:r>
            <a:r>
              <a:rPr lang="fr-FR" dirty="0" err="1"/>
              <a:t>iframe</a:t>
            </a:r>
            <a:r>
              <a:rPr lang="fr-FR" dirty="0"/>
              <a:t>&gt; puis &lt;</a:t>
            </a:r>
            <a:r>
              <a:rPr lang="fr-FR" dirty="0" err="1"/>
              <a:t>object</a:t>
            </a:r>
            <a:r>
              <a:rPr lang="fr-FR" dirty="0"/>
              <a:t>&gt;</a:t>
            </a:r>
          </a:p>
          <a:p>
            <a:pPr marL="0" indent="0">
              <a:spcBef>
                <a:spcPts val="0"/>
              </a:spcBef>
              <a:buNone/>
            </a:pPr>
            <a:endPar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endParaRPr>
          </a:p>
          <a:p>
            <a:pPr marL="0" indent="0">
              <a:spcBef>
                <a:spcPts val="0"/>
              </a:spcBef>
              <a:buNone/>
            </a:pP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n-GB"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div</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spcBef>
                <a:spcPts val="0"/>
              </a:spcBef>
              <a:buNone/>
            </a:pPr>
            <a:r>
              <a:rPr lang="en-GB" sz="1100" dirty="0">
                <a:solidFill>
                  <a:srgbClr val="19211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n-GB"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div</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id</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planOverlay</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planOverlay</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err="1">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onClick</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style.display</a:t>
            </a:r>
            <a:r>
              <a:rPr lang="en-GB" sz="1100" i="1" dirty="0">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='none’</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p>
          <a:p>
            <a:pPr marL="0" indent="0">
              <a:spcBef>
                <a:spcPts val="0"/>
              </a:spcBef>
              <a:buNone/>
            </a:pPr>
            <a:r>
              <a:rPr lang="en-GB" sz="1100" dirty="0">
                <a:solidFill>
                  <a:srgbClr val="3A0088"/>
                </a:solidFill>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n-GB"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p</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class</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align-</a:t>
            </a:r>
            <a:r>
              <a:rPr lang="en-GB"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center</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dirty="0" err="1">
                <a:solidFill>
                  <a:srgbClr val="192112"/>
                </a:solidFill>
                <a:effectLst/>
                <a:latin typeface="Consolas" panose="020B0609020204030204" pitchFamily="49" charset="0"/>
                <a:ea typeface="Times New Roman" panose="02020603050405020304" pitchFamily="18" charset="0"/>
                <a:cs typeface="Times New Roman" panose="02020603050405020304" pitchFamily="18" charset="0"/>
              </a:rPr>
              <a:t>Cliquez</a:t>
            </a:r>
            <a:r>
              <a:rPr lang="en-GB" sz="1100" dirty="0">
                <a:solidFill>
                  <a:srgbClr val="192112"/>
                </a:solidFill>
                <a:effectLst/>
                <a:latin typeface="Consolas" panose="020B0609020204030204" pitchFamily="49" charset="0"/>
                <a:ea typeface="Times New Roman" panose="02020603050405020304" pitchFamily="18" charset="0"/>
                <a:cs typeface="Times New Roman" panose="02020603050405020304" pitchFamily="18" charset="0"/>
              </a:rPr>
              <a:t> sur la carte pour </a:t>
            </a:r>
            <a:r>
              <a:rPr lang="en-GB" sz="1100" dirty="0" err="1">
                <a:solidFill>
                  <a:srgbClr val="192112"/>
                </a:solidFill>
                <a:effectLst/>
                <a:latin typeface="Consolas" panose="020B0609020204030204" pitchFamily="49" charset="0"/>
                <a:ea typeface="Times New Roman" panose="02020603050405020304" pitchFamily="18" charset="0"/>
                <a:cs typeface="Times New Roman" panose="02020603050405020304" pitchFamily="18" charset="0"/>
              </a:rPr>
              <a:t>zoomer</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en-GB"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p</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p>
          <a:p>
            <a:pPr marL="0" indent="0">
              <a:spcBef>
                <a:spcPts val="0"/>
              </a:spcBef>
              <a:buNone/>
            </a:pP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&lt;/</a:t>
            </a:r>
            <a:r>
              <a:rPr lang="en-GB"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div</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spcBef>
                <a:spcPts val="0"/>
              </a:spcBef>
              <a:buNone/>
            </a:pPr>
            <a:r>
              <a:rPr lang="en-GB" sz="1100" dirty="0">
                <a:solidFill>
                  <a:srgbClr val="192112"/>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fr-FR" sz="1100" u="sng"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object</a:t>
            </a:r>
            <a:r>
              <a:rPr lang="fr-FR" sz="1100" dirty="0">
                <a:solidFill>
                  <a:srgbClr val="3A0088"/>
                </a:solidFill>
                <a:latin typeface="Consolas" panose="020B0609020204030204" pitchFamily="49" charset="0"/>
                <a:ea typeface="Times New Roman" panose="02020603050405020304" pitchFamily="18" charset="0"/>
                <a:cs typeface="Times New Roman" panose="02020603050405020304" pitchFamily="18" charset="0"/>
              </a:rPr>
              <a:t> </a:t>
            </a:r>
            <a:r>
              <a:rPr lang="en-GB" sz="1100" i="1"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id</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i="1" dirty="0" err="1">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mapOpen</a:t>
            </a:r>
            <a:r>
              <a:rPr lang="en-GB" sz="1100" i="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 (…) </a:t>
            </a: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u="sng" dirty="0" err="1">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object</a:t>
            </a:r>
            <a:r>
              <a:rPr lang="fr-FR"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spcBef>
                <a:spcPts val="0"/>
              </a:spcBef>
              <a:buNone/>
            </a:pP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&lt;/</a:t>
            </a:r>
            <a:r>
              <a:rPr lang="fr-FR" sz="1100" u="sng"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div</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p>
          <a:p>
            <a:pPr marL="0" indent="0">
              <a:spcBef>
                <a:spcPts val="0"/>
              </a:spcBef>
              <a:buNone/>
            </a:pPr>
            <a:endParaRPr lang="fr-FR" sz="1100" dirty="0">
              <a:latin typeface="Consolas" panose="020B0609020204030204" pitchFamily="49" charset="0"/>
            </a:endParaRPr>
          </a:p>
          <a:p>
            <a:r>
              <a:rPr lang="fr-FR" dirty="0"/>
              <a:t>Fonction  Javascript</a:t>
            </a:r>
          </a:p>
          <a:p>
            <a:pPr marL="0" indent="0">
              <a:spcBef>
                <a:spcPts val="0"/>
              </a:spcBef>
              <a:buNone/>
            </a:pP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i="1" dirty="0">
                <a:solidFill>
                  <a:srgbClr val="00C14E"/>
                </a:solidFill>
                <a:effectLst/>
                <a:latin typeface="Consolas" panose="020B0609020204030204" pitchFamily="49" charset="0"/>
                <a:ea typeface="Times New Roman" panose="02020603050405020304" pitchFamily="18" charset="0"/>
                <a:cs typeface="Times New Roman" panose="02020603050405020304" pitchFamily="18" charset="0"/>
              </a:rPr>
              <a:t> Masquer le plan quand la souris n'est plus dessus</a:t>
            </a:r>
            <a:endParaRPr lang="fr-FR" sz="1100" dirty="0">
              <a:latin typeface="Consolas" panose="020B0609020204030204" pitchFamily="49" charset="0"/>
              <a:ea typeface="Times New Roman" panose="02020603050405020304" pitchFamily="18" charset="0"/>
              <a:cs typeface="Times New Roman" panose="02020603050405020304" pitchFamily="18" charset="0"/>
            </a:endParaRPr>
          </a:p>
          <a:p>
            <a:pPr marL="0" indent="0">
              <a:lnSpc>
                <a:spcPct val="120000"/>
              </a:lnSpc>
              <a:spcBef>
                <a:spcPts val="0"/>
              </a:spcBef>
              <a:buNone/>
            </a:pP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let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overlay</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document</a:t>
            </a:r>
            <a:r>
              <a:rPr lang="en-GB" sz="1100"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u="sng"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getElementById</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planOverlay</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let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plan</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document</a:t>
            </a:r>
            <a:r>
              <a:rPr lang="en-GB" sz="1100"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u="sng"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getElementById</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mapOpen</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if</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overlay</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null</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plan</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null</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plan</a:t>
            </a:r>
            <a:r>
              <a:rPr lang="en-GB" sz="1100"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u="sng"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addEventListener</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err="1">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mouseout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 </a:t>
            </a:r>
            <a:r>
              <a:rPr lang="en-GB" sz="1100" i="1"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overlay</a:t>
            </a:r>
            <a:r>
              <a:rPr lang="en-GB" sz="1100"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style</a:t>
            </a:r>
            <a:r>
              <a:rPr lang="en-GB" sz="1100"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b="1" dirty="0" err="1">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display</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b="1"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D8A81"/>
                </a:solidFill>
                <a:effectLst/>
                <a:latin typeface="Consolas" panose="020B0609020204030204" pitchFamily="49" charset="0"/>
                <a:ea typeface="Times New Roman" panose="02020603050405020304" pitchFamily="18" charset="0"/>
                <a:cs typeface="Times New Roman" panose="02020603050405020304" pitchFamily="18" charset="0"/>
              </a:rPr>
              <a:t>flex</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00A8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GB"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lnSpc>
                <a:spcPct val="120000"/>
              </a:lnSpc>
              <a:spcBef>
                <a:spcPts val="0"/>
              </a:spcBef>
              <a:buNone/>
            </a:pPr>
            <a:r>
              <a:rPr lang="fr-FR" sz="1100" dirty="0">
                <a:solidFill>
                  <a:srgbClr val="A12B6D"/>
                </a:solidFill>
                <a:effectLst/>
                <a:latin typeface="Consolas" panose="020B0609020204030204" pitchFamily="49" charset="0"/>
                <a:ea typeface="Times New Roman" panose="02020603050405020304" pitchFamily="18" charset="0"/>
                <a:cs typeface="Times New Roman" panose="02020603050405020304" pitchFamily="18" charset="0"/>
              </a:rPr>
              <a:t>}</a:t>
            </a:r>
            <a:r>
              <a:rPr lang="fr-FR" sz="1100" dirty="0">
                <a:solidFill>
                  <a:srgbClr val="3A0088"/>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fr-FR" sz="1100" dirty="0">
              <a:effectLst/>
              <a:latin typeface="Consolas" panose="020B0609020204030204" pitchFamily="49" charset="0"/>
              <a:ea typeface="Calibri" panose="020F0502020204030204" pitchFamily="34" charset="0"/>
              <a:cs typeface="Times New Roman" panose="02020603050405020304" pitchFamily="18" charset="0"/>
            </a:endParaRPr>
          </a:p>
          <a:p>
            <a:pPr marL="0" indent="0">
              <a:buNone/>
            </a:pPr>
            <a:endParaRPr lang="fr-FR" dirty="0"/>
          </a:p>
        </p:txBody>
      </p:sp>
    </p:spTree>
    <p:extLst>
      <p:ext uri="{BB962C8B-B14F-4D97-AF65-F5344CB8AC3E}">
        <p14:creationId xmlns:p14="http://schemas.microsoft.com/office/powerpoint/2010/main" val="64502024"/>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1098</TotalTime>
  <Words>1942</Words>
  <Application>Microsoft Office PowerPoint</Application>
  <PresentationFormat>Grand écran</PresentationFormat>
  <Paragraphs>260</Paragraphs>
  <Slides>19</Slides>
  <Notes>18</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19</vt:i4>
      </vt:variant>
    </vt:vector>
  </HeadingPairs>
  <TitlesOfParts>
    <vt:vector size="26" baseType="lpstr">
      <vt:lpstr>Arial</vt:lpstr>
      <vt:lpstr>Calibri</vt:lpstr>
      <vt:lpstr>Consolas</vt:lpstr>
      <vt:lpstr>Univers Condensed Light</vt:lpstr>
      <vt:lpstr>Walbaum Display Light</vt:lpstr>
      <vt:lpstr>Wingdings</vt:lpstr>
      <vt:lpstr>AngleLinesVTI</vt:lpstr>
      <vt:lpstr>FLORA</vt:lpstr>
      <vt:lpstr>Présentation</vt:lpstr>
      <vt:lpstr>Mission du stage</vt:lpstr>
      <vt:lpstr>Environnement</vt:lpstr>
      <vt:lpstr>Sécurité</vt:lpstr>
      <vt:lpstr>Compétences du référentiel</vt:lpstr>
      <vt:lpstr>Maquettage</vt:lpstr>
      <vt:lpstr>Page d’accueil</vt:lpstr>
      <vt:lpstr>La carte</vt:lpstr>
      <vt:lpstr>L’ecran tactile</vt:lpstr>
      <vt:lpstr>L’ecran tactile (2)</vt:lpstr>
      <vt:lpstr>Messagerie interne</vt:lpstr>
      <vt:lpstr>Mot de passe oublié ?</vt:lpstr>
      <vt:lpstr>Présentation PowerPoint</vt:lpstr>
      <vt:lpstr>Présentation PowerPoint</vt:lpstr>
      <vt:lpstr>Tests unitaires</vt:lpstr>
      <vt:lpstr>Présentation PowerPoint</vt:lpstr>
      <vt:lpstr>conclusions</vt:lpstr>
      <vt:lpstr>Merci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FLORA</dc:title>
  <dc:creator>acs</dc:creator>
  <cp:lastModifiedBy>acs</cp:lastModifiedBy>
  <cp:revision>57</cp:revision>
  <dcterms:created xsi:type="dcterms:W3CDTF">2021-01-18T08:10:14Z</dcterms:created>
  <dcterms:modified xsi:type="dcterms:W3CDTF">2021-01-20T14:01:27Z</dcterms:modified>
</cp:coreProperties>
</file>

<file path=docProps/thumbnail.jpeg>
</file>